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Lst>
  <p:sldSz cx="18288000" cy="10287000"/>
  <p:notesSz cx="6858000" cy="9144000"/>
  <p:embeddedFontLst>
    <p:embeddedFont>
      <p:font typeface="Prata" charset="1" panose="00000500000000000000"/>
      <p:regular r:id="rId6"/>
    </p:embeddedFont>
    <p:embeddedFont>
      <p:font typeface="Raleway" charset="1" panose="020B0503030101060003"/>
      <p:regular r:id="rId7"/>
    </p:embeddedFont>
    <p:embeddedFont>
      <p:font typeface="Raleway Bold" charset="1" panose="020B0803030101060003"/>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Radley" charset="1" panose="00000500000000000000"/>
      <p:regular r:id="rId13"/>
    </p:embeddedFont>
    <p:embeddedFont>
      <p:font typeface="Radley Italics"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41" Target="slides/slide27.xml" Type="http://schemas.openxmlformats.org/officeDocument/2006/relationships/slide"/><Relationship Id="rId42" Target="slides/slide28.xml" Type="http://schemas.openxmlformats.org/officeDocument/2006/relationships/slide"/><Relationship Id="rId43" Target="slides/slide29.xml" Type="http://schemas.openxmlformats.org/officeDocument/2006/relationships/slide"/><Relationship Id="rId44" Target="slides/slide30.xml" Type="http://schemas.openxmlformats.org/officeDocument/2006/relationships/slide"/><Relationship Id="rId45" Target="slides/slide31.xml" Type="http://schemas.openxmlformats.org/officeDocument/2006/relationships/slide"/><Relationship Id="rId46" Target="slides/slide32.xml" Type="http://schemas.openxmlformats.org/officeDocument/2006/relationships/slide"/><Relationship Id="rId47" Target="slides/slide33.xml" Type="http://schemas.openxmlformats.org/officeDocument/2006/relationships/slide"/><Relationship Id="rId48" Target="slides/slide34.xml" Type="http://schemas.openxmlformats.org/officeDocument/2006/relationships/slide"/><Relationship Id="rId49" Target="slides/slide35.xml" Type="http://schemas.openxmlformats.org/officeDocument/2006/relationships/slide"/><Relationship Id="rId5" Target="tableStyles.xml" Type="http://schemas.openxmlformats.org/officeDocument/2006/relationships/tableStyles"/><Relationship Id="rId50" Target="slides/slide36.xml" Type="http://schemas.openxmlformats.org/officeDocument/2006/relationships/slide"/><Relationship Id="rId51" Target="slides/slide37.xml" Type="http://schemas.openxmlformats.org/officeDocument/2006/relationships/slide"/><Relationship Id="rId52" Target="slides/slide38.xml" Type="http://schemas.openxmlformats.org/officeDocument/2006/relationships/slide"/><Relationship Id="rId53" Target="slides/slide39.xml" Type="http://schemas.openxmlformats.org/officeDocument/2006/relationships/slide"/><Relationship Id="rId54" Target="slides/slide40.xml" Type="http://schemas.openxmlformats.org/officeDocument/2006/relationships/slide"/><Relationship Id="rId55" Target="slides/slide41.xml" Type="http://schemas.openxmlformats.org/officeDocument/2006/relationships/slide"/><Relationship Id="rId56" Target="slides/slide42.xml" Type="http://schemas.openxmlformats.org/officeDocument/2006/relationships/slide"/><Relationship Id="rId57" Target="slides/slide43.xml" Type="http://schemas.openxmlformats.org/officeDocument/2006/relationships/slide"/><Relationship Id="rId58" Target="slides/slide44.xml" Type="http://schemas.openxmlformats.org/officeDocument/2006/relationships/slide"/><Relationship Id="rId59" Target="slides/slide4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 Id="rId8" Target="../media/image7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1.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sp>
        <p:nvSpPr>
          <p:cNvPr name="TextBox 5" id="5"/>
          <p:cNvSpPr txBox="true"/>
          <p:nvPr/>
        </p:nvSpPr>
        <p:spPr>
          <a:xfrm rot="0">
            <a:off x="1028700" y="2362459"/>
            <a:ext cx="14745813" cy="4647980"/>
          </a:xfrm>
          <a:prstGeom prst="rect">
            <a:avLst/>
          </a:prstGeom>
        </p:spPr>
        <p:txBody>
          <a:bodyPr anchor="t" rtlCol="false" tIns="0" lIns="0" bIns="0" rIns="0">
            <a:spAutoFit/>
          </a:bodyPr>
          <a:lstStyle/>
          <a:p>
            <a:pPr>
              <a:lnSpc>
                <a:spcPts val="12000"/>
              </a:lnSpc>
            </a:pPr>
            <a:r>
              <a:rPr lang="en-US" sz="12000">
                <a:solidFill>
                  <a:srgbClr val="804F3B"/>
                </a:solidFill>
                <a:latin typeface="Radley"/>
              </a:rPr>
              <a:t>London Bike Sharing Holiday/Weekend Demand Prediction</a:t>
            </a:r>
          </a:p>
        </p:txBody>
      </p:sp>
      <p:sp>
        <p:nvSpPr>
          <p:cNvPr name="TextBox 6" id="6"/>
          <p:cNvSpPr txBox="true"/>
          <p:nvPr/>
        </p:nvSpPr>
        <p:spPr>
          <a:xfrm rot="0">
            <a:off x="1028700" y="8738580"/>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Class A</a:t>
            </a:r>
          </a:p>
        </p:txBody>
      </p:sp>
      <p:sp>
        <p:nvSpPr>
          <p:cNvPr name="TextBox 7" id="7"/>
          <p:cNvSpPr txBox="true"/>
          <p:nvPr/>
        </p:nvSpPr>
        <p:spPr>
          <a:xfrm rot="0">
            <a:off x="1028700" y="7614799"/>
            <a:ext cx="5913783" cy="490782"/>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IS411  DATA MODELLING</a:t>
            </a:r>
          </a:p>
        </p:txBody>
      </p:sp>
      <p:sp>
        <p:nvSpPr>
          <p:cNvPr name="TextBox 8" id="8"/>
          <p:cNvSpPr txBox="true"/>
          <p:nvPr/>
        </p:nvSpPr>
        <p:spPr>
          <a:xfrm rot="0">
            <a:off x="9144000" y="7614799"/>
            <a:ext cx="5913783" cy="490782"/>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Group 5</a:t>
            </a:r>
          </a:p>
        </p:txBody>
      </p:sp>
      <p:sp>
        <p:nvSpPr>
          <p:cNvPr name="TextBox 9" id="9"/>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0" id="10"/>
          <p:cNvSpPr txBox="true"/>
          <p:nvPr/>
        </p:nvSpPr>
        <p:spPr>
          <a:xfrm rot="0">
            <a:off x="9204395" y="8270640"/>
            <a:ext cx="5913783" cy="1481455"/>
          </a:xfrm>
          <a:prstGeom prst="rect">
            <a:avLst/>
          </a:prstGeom>
        </p:spPr>
        <p:txBody>
          <a:bodyPr anchor="t" rtlCol="false" tIns="0" lIns="0" bIns="0" rIns="0">
            <a:spAutoFit/>
          </a:bodyPr>
          <a:lstStyle/>
          <a:p>
            <a:pPr>
              <a:lnSpc>
                <a:spcPts val="3919"/>
              </a:lnSpc>
            </a:pPr>
            <a:r>
              <a:rPr lang="en-US" sz="2799">
                <a:solidFill>
                  <a:srgbClr val="804F3B"/>
                </a:solidFill>
                <a:latin typeface="Raleway"/>
              </a:rPr>
              <a:t>1. Aljevan Komala (00000044016)</a:t>
            </a:r>
          </a:p>
          <a:p>
            <a:pPr>
              <a:lnSpc>
                <a:spcPts val="3919"/>
              </a:lnSpc>
            </a:pPr>
            <a:r>
              <a:rPr lang="en-US" sz="2799">
                <a:solidFill>
                  <a:srgbClr val="804F3B"/>
                </a:solidFill>
                <a:latin typeface="Raleway"/>
              </a:rPr>
              <a:t>2. Thomas Januardy (00000046001)</a:t>
            </a:r>
          </a:p>
          <a:p>
            <a:pPr>
              <a:lnSpc>
                <a:spcPts val="3919"/>
              </a:lnSpc>
            </a:pPr>
            <a:r>
              <a:rPr lang="en-US" sz="2799">
                <a:solidFill>
                  <a:srgbClr val="804F3B"/>
                </a:solidFill>
                <a:latin typeface="Raleway"/>
              </a:rPr>
              <a:t>3. Jerrell Susilo (00000045370)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0489" y="3119277"/>
            <a:ext cx="8307170" cy="6139023"/>
          </a:xfrm>
          <a:prstGeom prst="rect">
            <a:avLst/>
          </a:prstGeom>
        </p:spPr>
      </p:pic>
      <p:sp>
        <p:nvSpPr>
          <p:cNvPr name="TextBox 6" id="6"/>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7" id="7"/>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pic>
        <p:nvPicPr>
          <p:cNvPr name="Picture 8" id="8"/>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grpSp>
        <p:nvGrpSpPr>
          <p:cNvPr name="Group 9" id="9"/>
          <p:cNvGrpSpPr/>
          <p:nvPr/>
        </p:nvGrpSpPr>
        <p:grpSpPr>
          <a:xfrm rot="0">
            <a:off x="7628118" y="4561042"/>
            <a:ext cx="7820609" cy="2135354"/>
            <a:chOff x="0" y="0"/>
            <a:chExt cx="10427478" cy="2847138"/>
          </a:xfrm>
        </p:grpSpPr>
        <p:sp>
          <p:nvSpPr>
            <p:cNvPr name="TextBox 10" id="10"/>
            <p:cNvSpPr txBox="true"/>
            <p:nvPr/>
          </p:nvSpPr>
          <p:spPr>
            <a:xfrm rot="0">
              <a:off x="21370" y="-114300"/>
              <a:ext cx="10406108"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Modeling Phase</a:t>
              </a:r>
            </a:p>
          </p:txBody>
        </p:sp>
        <p:sp>
          <p:nvSpPr>
            <p:cNvPr name="TextBox 11" id="11"/>
            <p:cNvSpPr txBox="true"/>
            <p:nvPr/>
          </p:nvSpPr>
          <p:spPr>
            <a:xfrm rot="0">
              <a:off x="0" y="684116"/>
              <a:ext cx="10406108" cy="2163022"/>
            </a:xfrm>
            <a:prstGeom prst="rect">
              <a:avLst/>
            </a:prstGeom>
          </p:spPr>
          <p:txBody>
            <a:bodyPr anchor="t" rtlCol="false" tIns="0" lIns="0" bIns="0" rIns="0">
              <a:spAutoFit/>
            </a:bodyPr>
            <a:lstStyle/>
            <a:p>
              <a:pPr>
                <a:lnSpc>
                  <a:spcPts val="4479"/>
                </a:lnSpc>
              </a:pPr>
              <a:r>
                <a:rPr lang="en-US" sz="2799">
                  <a:solidFill>
                    <a:srgbClr val="804F3B"/>
                  </a:solidFill>
                  <a:latin typeface="Radley Bold"/>
                </a:rPr>
                <a:t>Pemodelan menggunakan algoritma Naive Bayes dan Random Forest, dengan data split berasio 70% pada training dan 30% pada testing.</a:t>
              </a:r>
            </a:p>
          </p:txBody>
        </p:sp>
      </p:grpSp>
      <p:grpSp>
        <p:nvGrpSpPr>
          <p:cNvPr name="Group 12" id="12"/>
          <p:cNvGrpSpPr/>
          <p:nvPr/>
        </p:nvGrpSpPr>
        <p:grpSpPr>
          <a:xfrm rot="0">
            <a:off x="6441310" y="1929937"/>
            <a:ext cx="7820609" cy="2031213"/>
            <a:chOff x="0" y="0"/>
            <a:chExt cx="10427478" cy="2708284"/>
          </a:xfrm>
        </p:grpSpPr>
        <p:sp>
          <p:nvSpPr>
            <p:cNvPr name="TextBox 13" id="13"/>
            <p:cNvSpPr txBox="true"/>
            <p:nvPr/>
          </p:nvSpPr>
          <p:spPr>
            <a:xfrm rot="0">
              <a:off x="21370" y="-114300"/>
              <a:ext cx="10406108"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Data Preparation</a:t>
              </a:r>
            </a:p>
          </p:txBody>
        </p:sp>
        <p:sp>
          <p:nvSpPr>
            <p:cNvPr name="TextBox 14" id="14"/>
            <p:cNvSpPr txBox="true"/>
            <p:nvPr/>
          </p:nvSpPr>
          <p:spPr>
            <a:xfrm rot="0">
              <a:off x="0" y="693641"/>
              <a:ext cx="10406108" cy="2014643"/>
            </a:xfrm>
            <a:prstGeom prst="rect">
              <a:avLst/>
            </a:prstGeom>
          </p:spPr>
          <p:txBody>
            <a:bodyPr anchor="t" rtlCol="false" tIns="0" lIns="0" bIns="0" rIns="0">
              <a:spAutoFit/>
            </a:bodyPr>
            <a:lstStyle/>
            <a:p>
              <a:pPr>
                <a:lnSpc>
                  <a:spcPts val="4160"/>
                </a:lnSpc>
              </a:pPr>
              <a:r>
                <a:rPr lang="en-US" sz="2600">
                  <a:solidFill>
                    <a:srgbClr val="804F3B"/>
                  </a:solidFill>
                  <a:latin typeface="Radley Bold"/>
                </a:rPr>
                <a:t>Data selection dan cleaning (null/NA) pada timestamp (modified), cnt, t1, t2, hum, wind_speed,  weather_code, is_holiday, is_weekend, season.</a:t>
              </a:r>
            </a:p>
          </p:txBody>
        </p:sp>
      </p:grpSp>
      <p:grpSp>
        <p:nvGrpSpPr>
          <p:cNvPr name="Group 15" id="15"/>
          <p:cNvGrpSpPr/>
          <p:nvPr/>
        </p:nvGrpSpPr>
        <p:grpSpPr>
          <a:xfrm rot="0">
            <a:off x="8603065" y="7191696"/>
            <a:ext cx="7820609" cy="2555088"/>
            <a:chOff x="0" y="0"/>
            <a:chExt cx="10427478" cy="3406784"/>
          </a:xfrm>
        </p:grpSpPr>
        <p:sp>
          <p:nvSpPr>
            <p:cNvPr name="TextBox 16" id="16"/>
            <p:cNvSpPr txBox="true"/>
            <p:nvPr/>
          </p:nvSpPr>
          <p:spPr>
            <a:xfrm rot="0">
              <a:off x="21370" y="-114300"/>
              <a:ext cx="10406108"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Evaluation</a:t>
              </a:r>
            </a:p>
          </p:txBody>
        </p:sp>
        <p:sp>
          <p:nvSpPr>
            <p:cNvPr name="TextBox 17" id="17"/>
            <p:cNvSpPr txBox="true"/>
            <p:nvPr/>
          </p:nvSpPr>
          <p:spPr>
            <a:xfrm rot="0">
              <a:off x="0" y="693641"/>
              <a:ext cx="10406108" cy="2713143"/>
            </a:xfrm>
            <a:prstGeom prst="rect">
              <a:avLst/>
            </a:prstGeom>
          </p:spPr>
          <p:txBody>
            <a:bodyPr anchor="t" rtlCol="false" tIns="0" lIns="0" bIns="0" rIns="0">
              <a:spAutoFit/>
            </a:bodyPr>
            <a:lstStyle/>
            <a:p>
              <a:pPr>
                <a:lnSpc>
                  <a:spcPts val="4160"/>
                </a:lnSpc>
              </a:pPr>
              <a:r>
                <a:rPr lang="en-US" sz="2600">
                  <a:solidFill>
                    <a:srgbClr val="804F3B"/>
                  </a:solidFill>
                  <a:latin typeface="Radley Bold"/>
                </a:rPr>
                <a:t>Model evaluasi sesuai menggunakan pengujian Confusion Matrix dan Accuracy Metrics dari library SciKit-Learn ataupun ditambah dengan Cross Validation. </a:t>
              </a:r>
            </a:p>
          </p:txBody>
        </p:sp>
      </p:grpSp>
      <p:sp>
        <p:nvSpPr>
          <p:cNvPr name="TextBox 18" id="18"/>
          <p:cNvSpPr txBox="true"/>
          <p:nvPr/>
        </p:nvSpPr>
        <p:spPr>
          <a:xfrm rot="0">
            <a:off x="-231684" y="1689895"/>
            <a:ext cx="6848808" cy="821055"/>
          </a:xfrm>
          <a:prstGeom prst="rect">
            <a:avLst/>
          </a:prstGeom>
        </p:spPr>
        <p:txBody>
          <a:bodyPr anchor="t" rtlCol="false" tIns="0" lIns="0" bIns="0" rIns="0">
            <a:spAutoFit/>
          </a:bodyPr>
          <a:lstStyle/>
          <a:p>
            <a:pPr algn="ctr">
              <a:lnSpc>
                <a:spcPts val="6719"/>
              </a:lnSpc>
            </a:pPr>
            <a:r>
              <a:rPr lang="en-US" sz="4800">
                <a:solidFill>
                  <a:srgbClr val="804F3B"/>
                </a:solidFill>
                <a:latin typeface="Radley"/>
              </a:rPr>
              <a:t>METHODOLOGY</a:t>
            </a:r>
          </a:p>
        </p:txBody>
      </p:sp>
      <p:sp>
        <p:nvSpPr>
          <p:cNvPr name="TextBox 19" id="19"/>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199001"/>
            <a:ext cx="4261600" cy="6087999"/>
          </a:xfrm>
          <a:prstGeom prst="rect">
            <a:avLst/>
          </a:prstGeom>
        </p:spPr>
      </p:pic>
      <p:sp>
        <p:nvSpPr>
          <p:cNvPr name="TextBox 6" id="6"/>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META DATA</a:t>
            </a:r>
          </a:p>
        </p:txBody>
      </p:sp>
      <p:grpSp>
        <p:nvGrpSpPr>
          <p:cNvPr name="Group 7" id="7"/>
          <p:cNvGrpSpPr/>
          <p:nvPr/>
        </p:nvGrpSpPr>
        <p:grpSpPr>
          <a:xfrm rot="0">
            <a:off x="5578465" y="2299673"/>
            <a:ext cx="10095980" cy="6913507"/>
            <a:chOff x="0" y="0"/>
            <a:chExt cx="13461307" cy="9218009"/>
          </a:xfrm>
        </p:grpSpPr>
        <p:sp>
          <p:nvSpPr>
            <p:cNvPr name="TextBox 8" id="8"/>
            <p:cNvSpPr txBox="true"/>
            <p:nvPr/>
          </p:nvSpPr>
          <p:spPr>
            <a:xfrm rot="0">
              <a:off x="0" y="-104775"/>
              <a:ext cx="12917368" cy="627846"/>
            </a:xfrm>
            <a:prstGeom prst="rect">
              <a:avLst/>
            </a:prstGeom>
          </p:spPr>
          <p:txBody>
            <a:bodyPr anchor="t" rtlCol="false" tIns="0" lIns="0" bIns="0" rIns="0">
              <a:spAutoFit/>
            </a:bodyPr>
            <a:lstStyle/>
            <a:p>
              <a:pPr marL="559180" indent="-279590" lvl="1">
                <a:lnSpc>
                  <a:spcPts val="4143"/>
                </a:lnSpc>
                <a:buFont typeface="Arial"/>
                <a:buChar char="•"/>
              </a:pPr>
              <a:r>
                <a:rPr lang="en-US" sz="2589">
                  <a:solidFill>
                    <a:srgbClr val="804F3B"/>
                  </a:solidFill>
                  <a:latin typeface="Raleway"/>
                </a:rPr>
                <a:t>"timestamp" - untuk menunjukkan waktu record</a:t>
              </a:r>
            </a:p>
          </p:txBody>
        </p:sp>
        <p:sp>
          <p:nvSpPr>
            <p:cNvPr name="TextBox 9" id="9"/>
            <p:cNvSpPr txBox="true"/>
            <p:nvPr/>
          </p:nvSpPr>
          <p:spPr>
            <a:xfrm rot="0">
              <a:off x="0" y="716688"/>
              <a:ext cx="13461307" cy="8501321"/>
            </a:xfrm>
            <a:prstGeom prst="rect">
              <a:avLst/>
            </a:prstGeom>
          </p:spPr>
          <p:txBody>
            <a:bodyPr anchor="t" rtlCol="false" tIns="0" lIns="0" bIns="0" rIns="0">
              <a:spAutoFit/>
            </a:bodyPr>
            <a:lstStyle/>
            <a:p>
              <a:pPr marL="559393" indent="-279696" lvl="1">
                <a:lnSpc>
                  <a:spcPts val="4663"/>
                </a:lnSpc>
                <a:buFont typeface="Arial"/>
                <a:buChar char="•"/>
              </a:pPr>
              <a:r>
                <a:rPr lang="en-US" sz="2590">
                  <a:solidFill>
                    <a:srgbClr val="804F3B"/>
                  </a:solidFill>
                  <a:latin typeface="Raleway"/>
                </a:rPr>
                <a:t>"cnt" - jumlah kejadian bike sharing</a:t>
              </a:r>
            </a:p>
            <a:p>
              <a:pPr marL="559393" indent="-279696" lvl="1">
                <a:lnSpc>
                  <a:spcPts val="4663"/>
                </a:lnSpc>
                <a:buFont typeface="Arial"/>
                <a:buChar char="•"/>
              </a:pPr>
              <a:r>
                <a:rPr lang="en-US" sz="2590">
                  <a:solidFill>
                    <a:srgbClr val="804F3B"/>
                  </a:solidFill>
                  <a:latin typeface="Raleway"/>
                </a:rPr>
                <a:t>"t1" - suhu sebenarnya di C</a:t>
              </a:r>
            </a:p>
            <a:p>
              <a:pPr marL="559393" indent="-279696" lvl="1">
                <a:lnSpc>
                  <a:spcPts val="4663"/>
                </a:lnSpc>
                <a:buFont typeface="Arial"/>
                <a:buChar char="•"/>
              </a:pPr>
              <a:r>
                <a:rPr lang="en-US" sz="2590">
                  <a:solidFill>
                    <a:srgbClr val="804F3B"/>
                  </a:solidFill>
                  <a:latin typeface="Raleway"/>
                </a:rPr>
                <a:t>"t2" - "gambaran" suhu di C</a:t>
              </a:r>
            </a:p>
            <a:p>
              <a:pPr marL="559393" indent="-279696" lvl="1">
                <a:lnSpc>
                  <a:spcPts val="4663"/>
                </a:lnSpc>
                <a:buFont typeface="Arial"/>
                <a:buChar char="•"/>
              </a:pPr>
              <a:r>
                <a:rPr lang="en-US" sz="2590">
                  <a:solidFill>
                    <a:srgbClr val="804F3B"/>
                  </a:solidFill>
                  <a:latin typeface="Raleway"/>
                </a:rPr>
                <a:t>"hum" - kelembaban dalam persentase</a:t>
              </a:r>
            </a:p>
            <a:p>
              <a:pPr marL="559393" indent="-279696" lvl="1">
                <a:lnSpc>
                  <a:spcPts val="4663"/>
                </a:lnSpc>
                <a:buFont typeface="Arial"/>
                <a:buChar char="•"/>
              </a:pPr>
              <a:r>
                <a:rPr lang="en-US" sz="2590">
                  <a:solidFill>
                    <a:srgbClr val="804F3B"/>
                  </a:solidFill>
                  <a:latin typeface="Raleway"/>
                </a:rPr>
                <a:t>"windspeed" - kecepatan angin dalam km/jam</a:t>
              </a:r>
            </a:p>
            <a:p>
              <a:pPr marL="559393" indent="-279696" lvl="1">
                <a:lnSpc>
                  <a:spcPts val="4663"/>
                </a:lnSpc>
                <a:buFont typeface="Arial"/>
                <a:buChar char="•"/>
              </a:pPr>
              <a:r>
                <a:rPr lang="en-US" sz="2590">
                  <a:solidFill>
                    <a:srgbClr val="804F3B"/>
                  </a:solidFill>
                  <a:latin typeface="Raleway"/>
                </a:rPr>
                <a:t>"weathercode" - kategori cuaca</a:t>
              </a:r>
            </a:p>
            <a:p>
              <a:pPr marL="559393" indent="-279696" lvl="1">
                <a:lnSpc>
                  <a:spcPts val="4663"/>
                </a:lnSpc>
                <a:buFont typeface="Arial"/>
                <a:buChar char="•"/>
              </a:pPr>
              <a:r>
                <a:rPr lang="en-US" sz="2590">
                  <a:solidFill>
                    <a:srgbClr val="804F3B"/>
                  </a:solidFill>
                  <a:latin typeface="Raleway"/>
                </a:rPr>
                <a:t>"isholiday" - boolean - 1 hari libur / 0 bukan hari libur</a:t>
              </a:r>
            </a:p>
            <a:p>
              <a:pPr marL="559393" indent="-279696" lvl="1">
                <a:lnSpc>
                  <a:spcPts val="4663"/>
                </a:lnSpc>
                <a:buFont typeface="Arial"/>
                <a:buChar char="•"/>
              </a:pPr>
              <a:r>
                <a:rPr lang="en-US" sz="2590">
                  <a:solidFill>
                    <a:srgbClr val="804F3B"/>
                  </a:solidFill>
                  <a:latin typeface="Raleway"/>
                </a:rPr>
                <a:t>"isweekend" - boolean - 1 jika hari itu adalah akhir pekan</a:t>
              </a:r>
            </a:p>
            <a:p>
              <a:pPr marL="559393" indent="-279696" lvl="1">
                <a:lnSpc>
                  <a:spcPts val="4663"/>
                </a:lnSpc>
                <a:buFont typeface="Arial"/>
                <a:buChar char="•"/>
              </a:pPr>
              <a:r>
                <a:rPr lang="en-US" sz="2590">
                  <a:solidFill>
                    <a:srgbClr val="804F3B"/>
                  </a:solidFill>
                  <a:latin typeface="Raleway"/>
                </a:rPr>
                <a:t>"musim" - bidang kategori musim meteorologi: </a:t>
              </a:r>
            </a:p>
            <a:p>
              <a:pPr>
                <a:lnSpc>
                  <a:spcPts val="4663"/>
                </a:lnSpc>
              </a:pPr>
              <a:r>
                <a:rPr lang="en-US" sz="2590">
                  <a:solidFill>
                    <a:srgbClr val="804F3B"/>
                  </a:solidFill>
                  <a:latin typeface="Raleway"/>
                </a:rPr>
                <a:t>0</a:t>
              </a:r>
              <a:r>
                <a:rPr lang="en-US" sz="2590">
                  <a:solidFill>
                    <a:srgbClr val="804F3B"/>
                  </a:solidFill>
                  <a:latin typeface="Raleway"/>
                </a:rPr>
                <a:t>-musim semi ; 1 musim panas; 2-musim gugur; 3-musim dingin.</a:t>
              </a:r>
            </a:p>
            <a:p>
              <a:pPr>
                <a:lnSpc>
                  <a:spcPts val="4663"/>
                </a:lnSpc>
              </a:pPr>
            </a:p>
          </p:txBody>
        </p:sp>
      </p:grpSp>
      <p:sp>
        <p:nvSpPr>
          <p:cNvPr name="TextBox 10" id="10"/>
          <p:cNvSpPr txBox="true"/>
          <p:nvPr/>
        </p:nvSpPr>
        <p:spPr>
          <a:xfrm rot="0">
            <a:off x="1266150" y="1363118"/>
            <a:ext cx="14000633" cy="936628"/>
          </a:xfrm>
          <a:prstGeom prst="rect">
            <a:avLst/>
          </a:prstGeom>
        </p:spPr>
        <p:txBody>
          <a:bodyPr anchor="t" rtlCol="false" tIns="0" lIns="0" bIns="0" rIns="0">
            <a:spAutoFit/>
          </a:bodyPr>
          <a:lstStyle/>
          <a:p>
            <a:pPr>
              <a:lnSpc>
                <a:spcPts val="7999"/>
              </a:lnSpc>
            </a:pPr>
            <a:r>
              <a:rPr lang="en-US" sz="4999">
                <a:solidFill>
                  <a:srgbClr val="804F3B"/>
                </a:solidFill>
                <a:latin typeface="Radley Bold"/>
              </a:rPr>
              <a:t>Metadata</a:t>
            </a:r>
          </a:p>
        </p:txBody>
      </p:sp>
      <p:pic>
        <p:nvPicPr>
          <p:cNvPr name="Picture 11" id="11"/>
          <p:cNvPicPr>
            <a:picLocks noChangeAspect="true"/>
          </p:cNvPicPr>
          <p:nvPr/>
        </p:nvPicPr>
        <p:blipFill>
          <a:blip r:embed="rId4"/>
          <a:srcRect l="0" t="0" r="0" b="0"/>
          <a:stretch>
            <a:fillRect/>
          </a:stretch>
        </p:blipFill>
        <p:spPr>
          <a:xfrm flipH="false" flipV="false" rot="0">
            <a:off x="13710942" y="0"/>
            <a:ext cx="2731782" cy="1434186"/>
          </a:xfrm>
          <a:prstGeom prst="rect">
            <a:avLst/>
          </a:prstGeom>
        </p:spPr>
      </p:pic>
      <p:sp>
        <p:nvSpPr>
          <p:cNvPr name="TextBox 12" id="12"/>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199001"/>
            <a:ext cx="4261600" cy="6087999"/>
          </a:xfrm>
          <a:prstGeom prst="rect">
            <a:avLst/>
          </a:prstGeom>
        </p:spPr>
      </p:pic>
      <p:sp>
        <p:nvSpPr>
          <p:cNvPr name="TextBox 6" id="6"/>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META DATA</a:t>
            </a:r>
          </a:p>
        </p:txBody>
      </p:sp>
      <p:grpSp>
        <p:nvGrpSpPr>
          <p:cNvPr name="Group 7" id="7"/>
          <p:cNvGrpSpPr/>
          <p:nvPr/>
        </p:nvGrpSpPr>
        <p:grpSpPr>
          <a:xfrm rot="0">
            <a:off x="5641233" y="2299673"/>
            <a:ext cx="11486355" cy="6268354"/>
            <a:chOff x="0" y="0"/>
            <a:chExt cx="15315140" cy="8357806"/>
          </a:xfrm>
        </p:grpSpPr>
        <p:sp>
          <p:nvSpPr>
            <p:cNvPr name="TextBox 8" id="8"/>
            <p:cNvSpPr txBox="true"/>
            <p:nvPr/>
          </p:nvSpPr>
          <p:spPr>
            <a:xfrm rot="0">
              <a:off x="0" y="-104775"/>
              <a:ext cx="14696293" cy="701676"/>
            </a:xfrm>
            <a:prstGeom prst="rect">
              <a:avLst/>
            </a:prstGeom>
          </p:spPr>
          <p:txBody>
            <a:bodyPr anchor="t" rtlCol="false" tIns="0" lIns="0" bIns="0" rIns="0">
              <a:spAutoFit/>
            </a:bodyPr>
            <a:lstStyle/>
            <a:p>
              <a:pPr>
                <a:lnSpc>
                  <a:spcPts val="4799"/>
                </a:lnSpc>
              </a:pPr>
              <a:r>
                <a:rPr lang="en-US" sz="2999">
                  <a:solidFill>
                    <a:srgbClr val="804F3B"/>
                  </a:solidFill>
                  <a:latin typeface="Radley"/>
                </a:rPr>
                <a:t>Deskripsi kategori "weather_code":</a:t>
              </a:r>
            </a:p>
          </p:txBody>
        </p:sp>
        <p:sp>
          <p:nvSpPr>
            <p:cNvPr name="TextBox 9" id="9"/>
            <p:cNvSpPr txBox="true"/>
            <p:nvPr/>
          </p:nvSpPr>
          <p:spPr>
            <a:xfrm rot="0">
              <a:off x="0" y="812736"/>
              <a:ext cx="15315140" cy="7545070"/>
            </a:xfrm>
            <a:prstGeom prst="rect">
              <a:avLst/>
            </a:prstGeom>
          </p:spPr>
          <p:txBody>
            <a:bodyPr anchor="t" rtlCol="false" tIns="0" lIns="0" bIns="0" rIns="0">
              <a:spAutoFit/>
            </a:bodyPr>
            <a:lstStyle/>
            <a:p>
              <a:pPr marL="604519" indent="-302260" lvl="1">
                <a:lnSpc>
                  <a:spcPts val="5039"/>
                </a:lnSpc>
                <a:buFont typeface="Arial"/>
                <a:buChar char="•"/>
              </a:pPr>
              <a:r>
                <a:rPr lang="en-US" sz="2799">
                  <a:solidFill>
                    <a:srgbClr val="804F3B"/>
                  </a:solidFill>
                  <a:latin typeface="Raleway"/>
                </a:rPr>
                <a:t>1 = Clear / sebagian besar cerah tetapi memiliki beberapa nilai dengan kabut/kabut/bercak kabut/kabut di sekitarnya </a:t>
              </a:r>
            </a:p>
            <a:p>
              <a:pPr marL="604519" indent="-302260" lvl="1">
                <a:lnSpc>
                  <a:spcPts val="5039"/>
                </a:lnSpc>
                <a:buFont typeface="Arial"/>
                <a:buChar char="•"/>
              </a:pPr>
              <a:r>
                <a:rPr lang="en-US" sz="2799">
                  <a:solidFill>
                    <a:srgbClr val="804F3B"/>
                  </a:solidFill>
                  <a:latin typeface="Raleway"/>
                </a:rPr>
                <a:t>2 = Scattered clouds / sedikit awan </a:t>
              </a:r>
            </a:p>
            <a:p>
              <a:pPr marL="604519" indent="-302260" lvl="1">
                <a:lnSpc>
                  <a:spcPts val="5039"/>
                </a:lnSpc>
                <a:buFont typeface="Arial"/>
                <a:buChar char="•"/>
              </a:pPr>
              <a:r>
                <a:rPr lang="en-US" sz="2799">
                  <a:solidFill>
                    <a:srgbClr val="804F3B"/>
                  </a:solidFill>
                  <a:latin typeface="Raleway"/>
                </a:rPr>
                <a:t>3 = Broken clouds </a:t>
              </a:r>
            </a:p>
            <a:p>
              <a:pPr marL="604519" indent="-302260" lvl="1">
                <a:lnSpc>
                  <a:spcPts val="5039"/>
                </a:lnSpc>
                <a:buFont typeface="Arial"/>
                <a:buChar char="•"/>
              </a:pPr>
              <a:r>
                <a:rPr lang="en-US" sz="2799">
                  <a:solidFill>
                    <a:srgbClr val="804F3B"/>
                  </a:solidFill>
                  <a:latin typeface="Raleway"/>
                </a:rPr>
                <a:t>4 = Cloudy</a:t>
              </a:r>
            </a:p>
            <a:p>
              <a:pPr marL="604519" indent="-302260" lvl="1">
                <a:lnSpc>
                  <a:spcPts val="5039"/>
                </a:lnSpc>
                <a:buFont typeface="Arial"/>
                <a:buChar char="•"/>
              </a:pPr>
              <a:r>
                <a:rPr lang="en-US" sz="2799">
                  <a:solidFill>
                    <a:srgbClr val="804F3B"/>
                  </a:solidFill>
                  <a:latin typeface="Raleway"/>
                </a:rPr>
                <a:t>7 = Rain/ light Rain shower/ Light rain </a:t>
              </a:r>
            </a:p>
            <a:p>
              <a:pPr marL="604519" indent="-302260" lvl="1">
                <a:lnSpc>
                  <a:spcPts val="5039"/>
                </a:lnSpc>
                <a:buFont typeface="Arial"/>
                <a:buChar char="•"/>
              </a:pPr>
              <a:r>
                <a:rPr lang="en-US" sz="2799">
                  <a:solidFill>
                    <a:srgbClr val="804F3B"/>
                  </a:solidFill>
                  <a:latin typeface="Raleway"/>
                </a:rPr>
                <a:t>10 = Rain with thunderstorm </a:t>
              </a:r>
            </a:p>
            <a:p>
              <a:pPr marL="604519" indent="-302260" lvl="1">
                <a:lnSpc>
                  <a:spcPts val="5039"/>
                </a:lnSpc>
                <a:buFont typeface="Arial"/>
                <a:buChar char="•"/>
              </a:pPr>
              <a:r>
                <a:rPr lang="en-US" sz="2799">
                  <a:solidFill>
                    <a:srgbClr val="804F3B"/>
                  </a:solidFill>
                  <a:latin typeface="Raleway"/>
                </a:rPr>
                <a:t>26 = Snowfall (Hujan salju) </a:t>
              </a:r>
            </a:p>
            <a:p>
              <a:pPr marL="604519" indent="-302260" lvl="1">
                <a:lnSpc>
                  <a:spcPts val="5039"/>
                </a:lnSpc>
                <a:buFont typeface="Arial"/>
                <a:buChar char="•"/>
              </a:pPr>
              <a:r>
                <a:rPr lang="en-US" sz="2799">
                  <a:solidFill>
                    <a:srgbClr val="804F3B"/>
                  </a:solidFill>
                  <a:latin typeface="Raleway"/>
                </a:rPr>
                <a:t>94 = Freezing fog</a:t>
              </a:r>
            </a:p>
          </p:txBody>
        </p:sp>
      </p:grpSp>
      <p:sp>
        <p:nvSpPr>
          <p:cNvPr name="TextBox 10" id="10"/>
          <p:cNvSpPr txBox="true"/>
          <p:nvPr/>
        </p:nvSpPr>
        <p:spPr>
          <a:xfrm rot="0">
            <a:off x="1266150" y="1363118"/>
            <a:ext cx="14000633" cy="936628"/>
          </a:xfrm>
          <a:prstGeom prst="rect">
            <a:avLst/>
          </a:prstGeom>
        </p:spPr>
        <p:txBody>
          <a:bodyPr anchor="t" rtlCol="false" tIns="0" lIns="0" bIns="0" rIns="0">
            <a:spAutoFit/>
          </a:bodyPr>
          <a:lstStyle/>
          <a:p>
            <a:pPr>
              <a:lnSpc>
                <a:spcPts val="7999"/>
              </a:lnSpc>
            </a:pPr>
            <a:r>
              <a:rPr lang="en-US" sz="4999">
                <a:solidFill>
                  <a:srgbClr val="804F3B"/>
                </a:solidFill>
                <a:latin typeface="Radley Bold"/>
              </a:rPr>
              <a:t>Metadata</a:t>
            </a:r>
          </a:p>
        </p:txBody>
      </p:sp>
      <p:pic>
        <p:nvPicPr>
          <p:cNvPr name="Picture 11" id="11"/>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12" id="12"/>
          <p:cNvSpPr txBox="true"/>
          <p:nvPr/>
        </p:nvSpPr>
        <p:spPr>
          <a:xfrm rot="5400000">
            <a:off x="15849216"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036223" y="2056974"/>
            <a:ext cx="12215554" cy="5878637"/>
          </a:xfrm>
          <a:prstGeom prst="rect">
            <a:avLst/>
          </a:prstGeom>
        </p:spPr>
      </p:pic>
      <p:sp>
        <p:nvSpPr>
          <p:cNvPr name="TextBox 6" id="6"/>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7" id="7"/>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8" id="8"/>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Preview Dataset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14309" y="3831439"/>
            <a:ext cx="7450304" cy="262412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283991" y="2268353"/>
            <a:ext cx="6837415" cy="5750294"/>
          </a:xfrm>
          <a:prstGeom prst="rect">
            <a:avLst/>
          </a:prstGeom>
        </p:spPr>
      </p:pic>
      <p:sp>
        <p:nvSpPr>
          <p:cNvPr name="TextBox 7" id="7"/>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Import Data / Read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2644176"/>
            <a:ext cx="6351223" cy="499864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8100713" y="2720704"/>
            <a:ext cx="9158587" cy="4845592"/>
          </a:xfrm>
          <a:prstGeom prst="rect">
            <a:avLst/>
          </a:prstGeom>
        </p:spPr>
      </p:pic>
      <p:sp>
        <p:nvSpPr>
          <p:cNvPr name="TextBox 7" id="7"/>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Preprocessing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556650" y="2331200"/>
            <a:ext cx="15174701" cy="5624599"/>
          </a:xfrm>
          <a:prstGeom prst="rect">
            <a:avLst/>
          </a:prstGeom>
        </p:spPr>
      </p:pic>
      <p:sp>
        <p:nvSpPr>
          <p:cNvPr name="TextBox 6" id="6"/>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7" id="7"/>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8" id="8"/>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Preprocessing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3659602"/>
            <a:ext cx="8284208" cy="296779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543229" y="2205815"/>
            <a:ext cx="3487484" cy="6564675"/>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261033" y="1749680"/>
            <a:ext cx="2808385" cy="7523515"/>
          </a:xfrm>
          <a:prstGeom prst="rect">
            <a:avLst/>
          </a:prstGeom>
        </p:spPr>
      </p:pic>
      <p:sp>
        <p:nvSpPr>
          <p:cNvPr name="TextBox 8" id="8"/>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9" id="9"/>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0" id="10"/>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Checking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222682" y="1787892"/>
            <a:ext cx="6485895" cy="624229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288391" y="1787892"/>
            <a:ext cx="6752761" cy="6242294"/>
          </a:xfrm>
          <a:prstGeom prst="rect">
            <a:avLst/>
          </a:prstGeom>
        </p:spPr>
      </p:pic>
      <p:sp>
        <p:nvSpPr>
          <p:cNvPr name="TextBox 7" id="7"/>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Describe by Grouping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60556" y="1583509"/>
            <a:ext cx="7315066" cy="641535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061397" y="1583509"/>
            <a:ext cx="7191403" cy="6415352"/>
          </a:xfrm>
          <a:prstGeom prst="rect">
            <a:avLst/>
          </a:prstGeom>
        </p:spPr>
      </p:pic>
      <p:sp>
        <p:nvSpPr>
          <p:cNvPr name="TextBox 7" id="7"/>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Heatmap Visualization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2492445"/>
            <a:ext cx="6848808" cy="821055"/>
          </a:xfrm>
          <a:prstGeom prst="rect">
            <a:avLst/>
          </a:prstGeom>
        </p:spPr>
        <p:txBody>
          <a:bodyPr anchor="t" rtlCol="false" tIns="0" lIns="0" bIns="0" rIns="0">
            <a:spAutoFit/>
          </a:bodyPr>
          <a:lstStyle/>
          <a:p>
            <a:pPr>
              <a:lnSpc>
                <a:spcPts val="6719"/>
              </a:lnSpc>
            </a:pPr>
            <a:r>
              <a:rPr lang="en-US" sz="4800">
                <a:solidFill>
                  <a:srgbClr val="804F3B"/>
                </a:solidFill>
                <a:latin typeface="Radley Bold"/>
              </a:rPr>
              <a:t>Table of Contents</a:t>
            </a:r>
          </a:p>
        </p:txBody>
      </p:sp>
      <p:sp>
        <p:nvSpPr>
          <p:cNvPr name="TextBox 3" id="3"/>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4" id="4"/>
          <p:cNvGrpSpPr/>
          <p:nvPr/>
        </p:nvGrpSpPr>
        <p:grpSpPr>
          <a:xfrm rot="0">
            <a:off x="16740784" y="0"/>
            <a:ext cx="1547216" cy="10287000"/>
            <a:chOff x="0" y="0"/>
            <a:chExt cx="523379" cy="3479800"/>
          </a:xfrm>
        </p:grpSpPr>
        <p:sp>
          <p:nvSpPr>
            <p:cNvPr name="Freeform 5" id="5"/>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6" id="6"/>
          <p:cNvSpPr txBox="true"/>
          <p:nvPr/>
        </p:nvSpPr>
        <p:spPr>
          <a:xfrm rot="0">
            <a:off x="2279153" y="4062807"/>
            <a:ext cx="9442033" cy="490782"/>
          </a:xfrm>
          <a:prstGeom prst="rect">
            <a:avLst/>
          </a:prstGeom>
        </p:spPr>
        <p:txBody>
          <a:bodyPr anchor="t" rtlCol="false" tIns="0" lIns="0" bIns="0" rIns="0">
            <a:spAutoFit/>
          </a:bodyPr>
          <a:lstStyle/>
          <a:p>
            <a:pPr>
              <a:lnSpc>
                <a:spcPts val="3919"/>
              </a:lnSpc>
            </a:pPr>
            <a:r>
              <a:rPr lang="en-US" sz="2799">
                <a:solidFill>
                  <a:srgbClr val="2D2D2D"/>
                </a:solidFill>
                <a:latin typeface="Raleway"/>
              </a:rPr>
              <a:t>Introduction</a:t>
            </a:r>
          </a:p>
        </p:txBody>
      </p:sp>
      <p:sp>
        <p:nvSpPr>
          <p:cNvPr name="TextBox 7" id="7"/>
          <p:cNvSpPr txBox="true"/>
          <p:nvPr/>
        </p:nvSpPr>
        <p:spPr>
          <a:xfrm rot="0">
            <a:off x="2279153" y="5063991"/>
            <a:ext cx="6864847" cy="490782"/>
          </a:xfrm>
          <a:prstGeom prst="rect">
            <a:avLst/>
          </a:prstGeom>
        </p:spPr>
        <p:txBody>
          <a:bodyPr anchor="t" rtlCol="false" tIns="0" lIns="0" bIns="0" rIns="0">
            <a:spAutoFit/>
          </a:bodyPr>
          <a:lstStyle/>
          <a:p>
            <a:pPr>
              <a:lnSpc>
                <a:spcPts val="3919"/>
              </a:lnSpc>
            </a:pPr>
            <a:r>
              <a:rPr lang="en-US" sz="2799">
                <a:solidFill>
                  <a:srgbClr val="2D2D2D"/>
                </a:solidFill>
                <a:latin typeface="Raleway"/>
              </a:rPr>
              <a:t>Literature Review</a:t>
            </a:r>
          </a:p>
        </p:txBody>
      </p:sp>
      <p:sp>
        <p:nvSpPr>
          <p:cNvPr name="TextBox 8" id="8"/>
          <p:cNvSpPr txBox="true"/>
          <p:nvPr/>
        </p:nvSpPr>
        <p:spPr>
          <a:xfrm rot="0">
            <a:off x="2279153" y="6065176"/>
            <a:ext cx="6864847"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Methodology</a:t>
            </a:r>
          </a:p>
        </p:txBody>
      </p:sp>
      <p:sp>
        <p:nvSpPr>
          <p:cNvPr name="TextBox 9" id="9"/>
          <p:cNvSpPr txBox="true"/>
          <p:nvPr/>
        </p:nvSpPr>
        <p:spPr>
          <a:xfrm rot="0">
            <a:off x="2279153" y="7066360"/>
            <a:ext cx="6864847"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Research Results</a:t>
            </a:r>
          </a:p>
        </p:txBody>
      </p:sp>
      <p:sp>
        <p:nvSpPr>
          <p:cNvPr name="TextBox 10" id="10"/>
          <p:cNvSpPr txBox="true"/>
          <p:nvPr/>
        </p:nvSpPr>
        <p:spPr>
          <a:xfrm rot="0">
            <a:off x="2279153" y="8067545"/>
            <a:ext cx="6864847"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Conclusion &amp; Discussions</a:t>
            </a:r>
          </a:p>
        </p:txBody>
      </p:sp>
      <p:sp>
        <p:nvSpPr>
          <p:cNvPr name="TextBox 11" id="11"/>
          <p:cNvSpPr txBox="true"/>
          <p:nvPr/>
        </p:nvSpPr>
        <p:spPr>
          <a:xfrm rot="0">
            <a:off x="10874919" y="4062807"/>
            <a:ext cx="2983388" cy="490855"/>
          </a:xfrm>
          <a:prstGeom prst="rect">
            <a:avLst/>
          </a:prstGeom>
        </p:spPr>
        <p:txBody>
          <a:bodyPr anchor="t" rtlCol="false" tIns="0" lIns="0" bIns="0" rIns="0">
            <a:spAutoFit/>
          </a:bodyPr>
          <a:lstStyle/>
          <a:p>
            <a:pPr algn="r">
              <a:lnSpc>
                <a:spcPts val="3919"/>
              </a:lnSpc>
            </a:pPr>
            <a:r>
              <a:rPr lang="en-US" sz="2799">
                <a:solidFill>
                  <a:srgbClr val="2D2D2D"/>
                </a:solidFill>
                <a:latin typeface="Raleway"/>
              </a:rPr>
              <a:t>3</a:t>
            </a:r>
          </a:p>
        </p:txBody>
      </p:sp>
      <p:sp>
        <p:nvSpPr>
          <p:cNvPr name="TextBox 12" id="12"/>
          <p:cNvSpPr txBox="true"/>
          <p:nvPr/>
        </p:nvSpPr>
        <p:spPr>
          <a:xfrm rot="0">
            <a:off x="10874919" y="5063991"/>
            <a:ext cx="2983388" cy="490855"/>
          </a:xfrm>
          <a:prstGeom prst="rect">
            <a:avLst/>
          </a:prstGeom>
        </p:spPr>
        <p:txBody>
          <a:bodyPr anchor="t" rtlCol="false" tIns="0" lIns="0" bIns="0" rIns="0">
            <a:spAutoFit/>
          </a:bodyPr>
          <a:lstStyle/>
          <a:p>
            <a:pPr algn="r">
              <a:lnSpc>
                <a:spcPts val="3919"/>
              </a:lnSpc>
            </a:pPr>
            <a:r>
              <a:rPr lang="en-US" sz="2799">
                <a:solidFill>
                  <a:srgbClr val="2D2D2D"/>
                </a:solidFill>
                <a:latin typeface="Raleway"/>
              </a:rPr>
              <a:t>6</a:t>
            </a:r>
          </a:p>
        </p:txBody>
      </p:sp>
      <p:sp>
        <p:nvSpPr>
          <p:cNvPr name="TextBox 13" id="13"/>
          <p:cNvSpPr txBox="true"/>
          <p:nvPr/>
        </p:nvSpPr>
        <p:spPr>
          <a:xfrm rot="0">
            <a:off x="10874919" y="6065176"/>
            <a:ext cx="2983388" cy="490855"/>
          </a:xfrm>
          <a:prstGeom prst="rect">
            <a:avLst/>
          </a:prstGeom>
        </p:spPr>
        <p:txBody>
          <a:bodyPr anchor="t" rtlCol="false" tIns="0" lIns="0" bIns="0" rIns="0">
            <a:spAutoFit/>
          </a:bodyPr>
          <a:lstStyle/>
          <a:p>
            <a:pPr algn="r">
              <a:lnSpc>
                <a:spcPts val="3919"/>
              </a:lnSpc>
            </a:pPr>
            <a:r>
              <a:rPr lang="en-US" sz="2799">
                <a:solidFill>
                  <a:srgbClr val="2D2D2D"/>
                </a:solidFill>
                <a:latin typeface="Raleway"/>
              </a:rPr>
              <a:t>9</a:t>
            </a:r>
          </a:p>
        </p:txBody>
      </p:sp>
      <p:sp>
        <p:nvSpPr>
          <p:cNvPr name="TextBox 14" id="14"/>
          <p:cNvSpPr txBox="true"/>
          <p:nvPr/>
        </p:nvSpPr>
        <p:spPr>
          <a:xfrm rot="0">
            <a:off x="10874919" y="7066360"/>
            <a:ext cx="2983388" cy="490855"/>
          </a:xfrm>
          <a:prstGeom prst="rect">
            <a:avLst/>
          </a:prstGeom>
        </p:spPr>
        <p:txBody>
          <a:bodyPr anchor="t" rtlCol="false" tIns="0" lIns="0" bIns="0" rIns="0">
            <a:spAutoFit/>
          </a:bodyPr>
          <a:lstStyle/>
          <a:p>
            <a:pPr algn="r">
              <a:lnSpc>
                <a:spcPts val="3919"/>
              </a:lnSpc>
            </a:pPr>
            <a:r>
              <a:rPr lang="en-US" sz="2799">
                <a:solidFill>
                  <a:srgbClr val="2D2D2D"/>
                </a:solidFill>
                <a:latin typeface="Raleway"/>
              </a:rPr>
              <a:t>10</a:t>
            </a:r>
          </a:p>
        </p:txBody>
      </p:sp>
      <p:sp>
        <p:nvSpPr>
          <p:cNvPr name="TextBox 15" id="15"/>
          <p:cNvSpPr txBox="true"/>
          <p:nvPr/>
        </p:nvSpPr>
        <p:spPr>
          <a:xfrm rot="0">
            <a:off x="10874919" y="8067545"/>
            <a:ext cx="2983388" cy="490855"/>
          </a:xfrm>
          <a:prstGeom prst="rect">
            <a:avLst/>
          </a:prstGeom>
        </p:spPr>
        <p:txBody>
          <a:bodyPr anchor="t" rtlCol="false" tIns="0" lIns="0" bIns="0" rIns="0">
            <a:spAutoFit/>
          </a:bodyPr>
          <a:lstStyle/>
          <a:p>
            <a:pPr algn="r">
              <a:lnSpc>
                <a:spcPts val="3919"/>
              </a:lnSpc>
            </a:pPr>
            <a:r>
              <a:rPr lang="en-US" sz="2799">
                <a:solidFill>
                  <a:srgbClr val="2D2D2D"/>
                </a:solidFill>
                <a:latin typeface="Raleway"/>
              </a:rPr>
              <a:t>12</a:t>
            </a:r>
          </a:p>
        </p:txBody>
      </p:sp>
      <p:sp>
        <p:nvSpPr>
          <p:cNvPr name="TextBox 16" id="16"/>
          <p:cNvSpPr txBox="true"/>
          <p:nvPr/>
        </p:nvSpPr>
        <p:spPr>
          <a:xfrm rot="0">
            <a:off x="1028700" y="4062807"/>
            <a:ext cx="653494"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I</a:t>
            </a:r>
          </a:p>
        </p:txBody>
      </p:sp>
      <p:sp>
        <p:nvSpPr>
          <p:cNvPr name="TextBox 17" id="17"/>
          <p:cNvSpPr txBox="true"/>
          <p:nvPr/>
        </p:nvSpPr>
        <p:spPr>
          <a:xfrm rot="0">
            <a:off x="1028700" y="5063991"/>
            <a:ext cx="653494"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II</a:t>
            </a:r>
          </a:p>
        </p:txBody>
      </p:sp>
      <p:sp>
        <p:nvSpPr>
          <p:cNvPr name="TextBox 18" id="18"/>
          <p:cNvSpPr txBox="true"/>
          <p:nvPr/>
        </p:nvSpPr>
        <p:spPr>
          <a:xfrm rot="0">
            <a:off x="1028700" y="6065176"/>
            <a:ext cx="653494"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III</a:t>
            </a:r>
          </a:p>
        </p:txBody>
      </p:sp>
      <p:sp>
        <p:nvSpPr>
          <p:cNvPr name="TextBox 19" id="19"/>
          <p:cNvSpPr txBox="true"/>
          <p:nvPr/>
        </p:nvSpPr>
        <p:spPr>
          <a:xfrm rot="0">
            <a:off x="1028700" y="7066360"/>
            <a:ext cx="653494"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IV</a:t>
            </a:r>
          </a:p>
        </p:txBody>
      </p:sp>
      <p:sp>
        <p:nvSpPr>
          <p:cNvPr name="TextBox 20" id="20"/>
          <p:cNvSpPr txBox="true"/>
          <p:nvPr/>
        </p:nvSpPr>
        <p:spPr>
          <a:xfrm rot="0">
            <a:off x="1028700" y="8067545"/>
            <a:ext cx="653494" cy="490855"/>
          </a:xfrm>
          <a:prstGeom prst="rect">
            <a:avLst/>
          </a:prstGeom>
        </p:spPr>
        <p:txBody>
          <a:bodyPr anchor="t" rtlCol="false" tIns="0" lIns="0" bIns="0" rIns="0">
            <a:spAutoFit/>
          </a:bodyPr>
          <a:lstStyle/>
          <a:p>
            <a:pPr>
              <a:lnSpc>
                <a:spcPts val="3919"/>
              </a:lnSpc>
            </a:pPr>
            <a:r>
              <a:rPr lang="en-US" sz="2799">
                <a:solidFill>
                  <a:srgbClr val="2D2D2D"/>
                </a:solidFill>
                <a:latin typeface="Raleway"/>
              </a:rPr>
              <a:t>V</a:t>
            </a:r>
          </a:p>
        </p:txBody>
      </p:sp>
      <p:pic>
        <p:nvPicPr>
          <p:cNvPr name="Picture 21" id="21"/>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sp>
        <p:nvSpPr>
          <p:cNvPr name="TextBox 22" id="22"/>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1130892"/>
            <a:ext cx="6407061" cy="3913037"/>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8301194" y="1130892"/>
            <a:ext cx="5076373" cy="3913037"/>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5054940" y="5419511"/>
            <a:ext cx="5428821" cy="356306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1300351" y="5419511"/>
            <a:ext cx="5123323" cy="3757104"/>
          </a:xfrm>
          <a:prstGeom prst="rect">
            <a:avLst/>
          </a:prstGeom>
        </p:spPr>
      </p:pic>
      <p:sp>
        <p:nvSpPr>
          <p:cNvPr name="TextBox 9" id="9"/>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1" id="11"/>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Visualization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1116681"/>
            <a:ext cx="7571682" cy="4999828"/>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049136" y="3697218"/>
            <a:ext cx="7680862" cy="5073272"/>
          </a:xfrm>
          <a:prstGeom prst="rect">
            <a:avLst/>
          </a:prstGeom>
        </p:spPr>
      </p:pic>
      <p:sp>
        <p:nvSpPr>
          <p:cNvPr name="TextBox 7" id="7"/>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Visualization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1028700"/>
            <a:ext cx="5913783" cy="386831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7738536" y="1028700"/>
            <a:ext cx="5953356" cy="3868310"/>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4863251" y="5335124"/>
            <a:ext cx="5851962" cy="3647456"/>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1008784" y="5335124"/>
            <a:ext cx="5732000" cy="3632028"/>
          </a:xfrm>
          <a:prstGeom prst="rect">
            <a:avLst/>
          </a:prstGeom>
        </p:spPr>
      </p:pic>
      <p:sp>
        <p:nvSpPr>
          <p:cNvPr name="TextBox 9" id="9"/>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1" id="11"/>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Visualization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3809745" y="1820129"/>
            <a:ext cx="10106298" cy="6178732"/>
          </a:xfrm>
          <a:prstGeom prst="rect">
            <a:avLst/>
          </a:prstGeom>
        </p:spPr>
      </p:pic>
      <p:sp>
        <p:nvSpPr>
          <p:cNvPr name="TextBox 6" id="6"/>
          <p:cNvSpPr txBox="true"/>
          <p:nvPr/>
        </p:nvSpPr>
        <p:spPr>
          <a:xfrm rot="0">
            <a:off x="1028700" y="9206520"/>
            <a:ext cx="8873860" cy="490855"/>
          </a:xfrm>
          <a:prstGeom prst="rect">
            <a:avLst/>
          </a:prstGeom>
        </p:spPr>
        <p:txBody>
          <a:bodyPr anchor="t" rtlCol="false" tIns="0" lIns="0" bIns="0" rIns="0">
            <a:spAutoFit/>
          </a:bodyPr>
          <a:lstStyle/>
          <a:p>
            <a:pPr>
              <a:lnSpc>
                <a:spcPts val="3919"/>
              </a:lnSpc>
            </a:pPr>
            <a:r>
              <a:rPr lang="en-US" sz="2799">
                <a:solidFill>
                  <a:srgbClr val="804F3B"/>
                </a:solidFill>
                <a:latin typeface="Raleway"/>
              </a:rPr>
              <a:t>London Bike Sharing (london_merged.csv)</a:t>
            </a:r>
          </a:p>
        </p:txBody>
      </p:sp>
      <p:sp>
        <p:nvSpPr>
          <p:cNvPr name="TextBox 7" id="7"/>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8" id="8"/>
          <p:cNvSpPr txBox="true"/>
          <p:nvPr/>
        </p:nvSpPr>
        <p:spPr>
          <a:xfrm rot="0">
            <a:off x="1028700" y="8491725"/>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Data Visualization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3089549"/>
            <a:ext cx="7948950" cy="451338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9429550" y="2241555"/>
            <a:ext cx="7829750" cy="6209375"/>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0">
            <a:off x="1195050" y="1326077"/>
            <a:ext cx="9033434"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NAIVE BAYES MODEL</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3007868"/>
            <a:ext cx="5769532" cy="4990993"/>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331010" y="4147714"/>
            <a:ext cx="9928290" cy="2711301"/>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0">
            <a:off x="1195050" y="1326077"/>
            <a:ext cx="9033434"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NAIVE BAYES MODEL</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3265336"/>
            <a:ext cx="8455689" cy="384438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9816717" y="2798005"/>
            <a:ext cx="6924067" cy="4779051"/>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0">
            <a:off x="1195050" y="1326077"/>
            <a:ext cx="9033434"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NAIVE BAYES MODEL</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28700" y="3074800"/>
            <a:ext cx="6079719" cy="537140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7446961" y="4569671"/>
            <a:ext cx="9680627" cy="2381660"/>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0">
            <a:off x="1195050" y="1326077"/>
            <a:ext cx="9033434"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NAIVE BAYES MODEL</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898649" y="2680374"/>
            <a:ext cx="14490702" cy="6577926"/>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28700" y="2518332"/>
            <a:ext cx="7884071" cy="608832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9390263" y="2518332"/>
            <a:ext cx="7218289" cy="6088323"/>
          </a:xfrm>
          <a:prstGeom prst="rect">
            <a:avLst/>
          </a:prstGeom>
        </p:spPr>
      </p:pic>
      <p:sp>
        <p:nvSpPr>
          <p:cNvPr name="TextBox 9" id="9"/>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10" id="10"/>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1139179"/>
            <a:ext cx="6848808" cy="844550"/>
          </a:xfrm>
          <a:prstGeom prst="rect">
            <a:avLst/>
          </a:prstGeom>
        </p:spPr>
        <p:txBody>
          <a:bodyPr anchor="t" rtlCol="false" tIns="0" lIns="0" bIns="0" rIns="0">
            <a:spAutoFit/>
          </a:bodyPr>
          <a:lstStyle/>
          <a:p>
            <a:pPr>
              <a:lnSpc>
                <a:spcPts val="6999"/>
              </a:lnSpc>
            </a:pPr>
            <a:r>
              <a:rPr lang="en-US" sz="4999">
                <a:solidFill>
                  <a:srgbClr val="804F3B"/>
                </a:solidFill>
                <a:latin typeface="Radley Bold"/>
              </a:rPr>
              <a:t>ABSTRACT</a:t>
            </a:r>
          </a:p>
        </p:txBody>
      </p:sp>
      <p:sp>
        <p:nvSpPr>
          <p:cNvPr name="TextBox 3" id="3"/>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4" id="4"/>
          <p:cNvGrpSpPr/>
          <p:nvPr/>
        </p:nvGrpSpPr>
        <p:grpSpPr>
          <a:xfrm rot="0">
            <a:off x="16740784" y="0"/>
            <a:ext cx="1547216" cy="10287000"/>
            <a:chOff x="0" y="0"/>
            <a:chExt cx="523379" cy="3479800"/>
          </a:xfrm>
        </p:grpSpPr>
        <p:sp>
          <p:nvSpPr>
            <p:cNvPr name="Freeform 5" id="5"/>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6" id="6"/>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sp>
        <p:nvSpPr>
          <p:cNvPr name="TextBox 7" id="7"/>
          <p:cNvSpPr txBox="true"/>
          <p:nvPr/>
        </p:nvSpPr>
        <p:spPr>
          <a:xfrm rot="0">
            <a:off x="1028700" y="2423352"/>
            <a:ext cx="14856397" cy="5010778"/>
          </a:xfrm>
          <a:prstGeom prst="rect">
            <a:avLst/>
          </a:prstGeom>
        </p:spPr>
        <p:txBody>
          <a:bodyPr anchor="t" rtlCol="false" tIns="0" lIns="0" bIns="0" rIns="0">
            <a:spAutoFit/>
          </a:bodyPr>
          <a:lstStyle/>
          <a:p>
            <a:pPr algn="just">
              <a:lnSpc>
                <a:spcPts val="4477"/>
              </a:lnSpc>
            </a:pPr>
            <a:r>
              <a:rPr lang="en-US" sz="2487">
                <a:solidFill>
                  <a:srgbClr val="804F3B"/>
                </a:solidFill>
                <a:latin typeface="Radley"/>
              </a:rPr>
              <a:t>Permintaan </a:t>
            </a:r>
            <a:r>
              <a:rPr lang="en-US" sz="2487">
                <a:solidFill>
                  <a:srgbClr val="804F3B"/>
                </a:solidFill>
                <a:latin typeface="Radley Italics"/>
              </a:rPr>
              <a:t>bike sharing</a:t>
            </a:r>
            <a:r>
              <a:rPr lang="en-US" sz="2487">
                <a:solidFill>
                  <a:srgbClr val="804F3B"/>
                </a:solidFill>
                <a:latin typeface="Radley"/>
              </a:rPr>
              <a:t> terus meningkat di London, sehingga dibutuhkan suatu prediksi seberapa besar kejadian </a:t>
            </a:r>
            <a:r>
              <a:rPr lang="en-US" sz="2487">
                <a:solidFill>
                  <a:srgbClr val="804F3B"/>
                </a:solidFill>
                <a:latin typeface="Radley Italics"/>
              </a:rPr>
              <a:t>bike sharing</a:t>
            </a:r>
            <a:r>
              <a:rPr lang="en-US" sz="2487">
                <a:solidFill>
                  <a:srgbClr val="804F3B"/>
                </a:solidFill>
                <a:latin typeface="Radley"/>
              </a:rPr>
              <a:t> di masa depan. Diketahui bahwa penggunaan sepeda bisa menjadi bisa menjadi salah satu solusi penghematan energi, sehingga perlu adanya peningkatan terhadap sistem </a:t>
            </a:r>
            <a:r>
              <a:rPr lang="en-US" sz="2487">
                <a:solidFill>
                  <a:srgbClr val="804F3B"/>
                </a:solidFill>
                <a:latin typeface="Radley Italics"/>
              </a:rPr>
              <a:t>bike sharing </a:t>
            </a:r>
            <a:r>
              <a:rPr lang="en-US" sz="2487">
                <a:solidFill>
                  <a:srgbClr val="804F3B"/>
                </a:solidFill>
                <a:latin typeface="Radley"/>
              </a:rPr>
              <a:t>di kota London.</a:t>
            </a:r>
            <a:r>
              <a:rPr lang="en-US" sz="2487">
                <a:solidFill>
                  <a:srgbClr val="804F3B"/>
                </a:solidFill>
                <a:latin typeface="Radley"/>
              </a:rPr>
              <a:t> </a:t>
            </a:r>
            <a:r>
              <a:rPr lang="en-US" sz="2487">
                <a:solidFill>
                  <a:srgbClr val="804F3B"/>
                </a:solidFill>
                <a:latin typeface="Radley"/>
              </a:rPr>
              <a:t>Dari data yang terkumpul, akan dilakukan prediksi seberapa besar kejadian</a:t>
            </a:r>
            <a:r>
              <a:rPr lang="en-US" sz="2487">
                <a:solidFill>
                  <a:srgbClr val="804F3B"/>
                </a:solidFill>
                <a:latin typeface="Radley Italics"/>
              </a:rPr>
              <a:t> bike sharing</a:t>
            </a:r>
            <a:r>
              <a:rPr lang="en-US" sz="2487">
                <a:solidFill>
                  <a:srgbClr val="804F3B"/>
                </a:solidFill>
                <a:latin typeface="Radley"/>
              </a:rPr>
              <a:t> di masa depan berdasarkan penggunaan dan permintaan pada akhir pekan atau hari libur. Model klasifikasi untuk prediksi yang digunakan dalam penelitian ini menggunakan dua algoritma, yaitu Naive Bayes dan Random Forest. Variabel target yang digunakan sebagai acuan dicantumkan pada kolom "is_holiday" (hari libur) dan "is_weekend" (hari akhir pekan) untuk menggunakan variabel dependen lainnya untuk menentukan prediktor di masa mendatang.</a:t>
            </a:r>
          </a:p>
        </p:txBody>
      </p:sp>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287958" y="2526350"/>
            <a:ext cx="15712084" cy="6241996"/>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9144000" y="6999994"/>
            <a:ext cx="7141506" cy="199773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28700" y="2535345"/>
            <a:ext cx="8603673" cy="6722955"/>
          </a:xfrm>
          <a:prstGeom prst="rect">
            <a:avLst/>
          </a:prstGeom>
        </p:spPr>
      </p:pic>
      <p:sp>
        <p:nvSpPr>
          <p:cNvPr name="TextBox 9" id="9"/>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10" id="10"/>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833924" y="2593614"/>
            <a:ext cx="14620153" cy="6471765"/>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4776881" y="2433320"/>
            <a:ext cx="8734239" cy="6824980"/>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028700" y="2476012"/>
            <a:ext cx="8591745" cy="655436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124163" y="3741566"/>
            <a:ext cx="6752209" cy="4023256"/>
          </a:xfrm>
          <a:prstGeom prst="rect">
            <a:avLst/>
          </a:prstGeom>
        </p:spPr>
      </p:pic>
      <p:sp>
        <p:nvSpPr>
          <p:cNvPr name="TextBox 9" id="9"/>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10" id="10"/>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02334" y="2867575"/>
            <a:ext cx="15483333" cy="6175082"/>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670035" y="3822588"/>
            <a:ext cx="14734589" cy="3406721"/>
          </a:xfrm>
          <a:prstGeom prst="rect">
            <a:avLst/>
          </a:prstGeom>
        </p:spPr>
      </p:pic>
      <p:sp>
        <p:nvSpPr>
          <p:cNvPr name="TextBox 8" id="8"/>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9" id="9"/>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0" id="10"/>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355447" y="2266367"/>
            <a:ext cx="5192435" cy="207697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28700" y="4606512"/>
            <a:ext cx="6668682" cy="5407039"/>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6934461" y="2796252"/>
            <a:ext cx="10193127" cy="874558"/>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8661140" y="4150910"/>
            <a:ext cx="7502690" cy="5862641"/>
          </a:xfrm>
          <a:prstGeom prst="rect">
            <a:avLst/>
          </a:prstGeom>
        </p:spPr>
      </p:pic>
      <p:sp>
        <p:nvSpPr>
          <p:cNvPr name="TextBox 11" id="11"/>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12" id="12"/>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3" id="13"/>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4190812"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RANDOM FOREST MODEL</a:t>
            </a:r>
          </a:p>
        </p:txBody>
      </p:sp>
      <p:pic>
        <p:nvPicPr>
          <p:cNvPr name="Picture 6" id="6"/>
          <p:cNvPicPr>
            <a:picLocks noChangeAspect="true"/>
          </p:cNvPicPr>
          <p:nvPr/>
        </p:nvPicPr>
        <p:blipFill>
          <a:blip r:embed="rId2"/>
          <a:srcRect l="0" t="0" r="0" b="0"/>
          <a:stretch>
            <a:fillRect/>
          </a:stretch>
        </p:blipFill>
        <p:spPr>
          <a:xfrm flipH="false" flipV="false" rot="0">
            <a:off x="13672842" y="0"/>
            <a:ext cx="2731782" cy="143418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361400" y="2267444"/>
            <a:ext cx="8001200" cy="625218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840511" y="2433320"/>
            <a:ext cx="5045134" cy="5776313"/>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7371018" y="8686171"/>
            <a:ext cx="8514628" cy="572129"/>
          </a:xfrm>
          <a:prstGeom prst="rect">
            <a:avLst/>
          </a:prstGeom>
        </p:spPr>
      </p:pic>
      <p:sp>
        <p:nvSpPr>
          <p:cNvPr name="TextBox 10" id="10"/>
          <p:cNvSpPr txBox="true"/>
          <p:nvPr/>
        </p:nvSpPr>
        <p:spPr>
          <a:xfrm rot="0">
            <a:off x="1028700" y="713486"/>
            <a:ext cx="33270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IV</a:t>
            </a:r>
          </a:p>
        </p:txBody>
      </p:sp>
      <p:sp>
        <p:nvSpPr>
          <p:cNvPr name="TextBox 11" id="11"/>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RESEARCH RESULTS</a:t>
            </a:r>
          </a:p>
        </p:txBody>
      </p:sp>
      <p:sp>
        <p:nvSpPr>
          <p:cNvPr name="TextBox 12" id="12"/>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842094" y="7100447"/>
            <a:ext cx="6395082" cy="479631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55447" y="3785529"/>
            <a:ext cx="7417910" cy="80297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55447" y="4816765"/>
            <a:ext cx="7417910" cy="1483582"/>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144000" y="3660112"/>
            <a:ext cx="7525303" cy="897688"/>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9129755" y="4911254"/>
            <a:ext cx="7655923" cy="1531185"/>
          </a:xfrm>
          <a:prstGeom prst="rect">
            <a:avLst/>
          </a:prstGeom>
        </p:spPr>
      </p:pic>
      <p:sp>
        <p:nvSpPr>
          <p:cNvPr name="TextBox 11" id="11"/>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12" id="12"/>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sp>
        <p:nvSpPr>
          <p:cNvPr name="TextBox 13" id="13"/>
          <p:cNvSpPr txBox="true"/>
          <p:nvPr/>
        </p:nvSpPr>
        <p:spPr>
          <a:xfrm rot="0">
            <a:off x="1355447" y="1863836"/>
            <a:ext cx="6405098"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Hasil Penelitian: Naive Bayes</a:t>
            </a:r>
          </a:p>
        </p:txBody>
      </p:sp>
      <p:sp>
        <p:nvSpPr>
          <p:cNvPr name="TextBox 14" id="14"/>
          <p:cNvSpPr txBox="true"/>
          <p:nvPr/>
        </p:nvSpPr>
        <p:spPr>
          <a:xfrm rot="0">
            <a:off x="1355447"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is_holiday</a:t>
            </a:r>
          </a:p>
        </p:txBody>
      </p:sp>
      <p:sp>
        <p:nvSpPr>
          <p:cNvPr name="TextBox 15" id="15"/>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6" id="16"/>
          <p:cNvSpPr txBox="true"/>
          <p:nvPr/>
        </p:nvSpPr>
        <p:spPr>
          <a:xfrm rot="0">
            <a:off x="1589882" y="6739021"/>
            <a:ext cx="7183475" cy="24625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Sebelum Cross Validation, akurasi sebesar 84%.</a:t>
            </a:r>
          </a:p>
          <a:p>
            <a:pPr>
              <a:lnSpc>
                <a:spcPts val="3919"/>
              </a:lnSpc>
            </a:pPr>
          </a:p>
          <a:p>
            <a:pPr>
              <a:lnSpc>
                <a:spcPts val="3919"/>
              </a:lnSpc>
            </a:pPr>
            <a:r>
              <a:rPr lang="en-US" sz="2799">
                <a:solidFill>
                  <a:srgbClr val="804F3B"/>
                </a:solidFill>
                <a:latin typeface="Radley Bold"/>
              </a:rPr>
              <a:t>Setelah Cross Validation, akurasi maksimumnya sebesar 86%.</a:t>
            </a:r>
          </a:p>
        </p:txBody>
      </p:sp>
      <p:sp>
        <p:nvSpPr>
          <p:cNvPr name="TextBox 17" id="17"/>
          <p:cNvSpPr txBox="true"/>
          <p:nvPr/>
        </p:nvSpPr>
        <p:spPr>
          <a:xfrm rot="0">
            <a:off x="9144000"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is_weekend</a:t>
            </a:r>
          </a:p>
        </p:txBody>
      </p:sp>
      <p:sp>
        <p:nvSpPr>
          <p:cNvPr name="TextBox 18" id="18"/>
          <p:cNvSpPr txBox="true"/>
          <p:nvPr/>
        </p:nvSpPr>
        <p:spPr>
          <a:xfrm rot="0">
            <a:off x="9129755" y="6737714"/>
            <a:ext cx="7183475" cy="24625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Sebelum Cross Validation, akurasi sebesar 100%.</a:t>
            </a:r>
          </a:p>
          <a:p>
            <a:pPr>
              <a:lnSpc>
                <a:spcPts val="3919"/>
              </a:lnSpc>
            </a:pPr>
          </a:p>
          <a:p>
            <a:pPr>
              <a:lnSpc>
                <a:spcPts val="3919"/>
              </a:lnSpc>
            </a:pPr>
            <a:r>
              <a:rPr lang="en-US" sz="2799">
                <a:solidFill>
                  <a:srgbClr val="804F3B"/>
                </a:solidFill>
                <a:latin typeface="Radley Bold"/>
              </a:rPr>
              <a:t>Setelah Cross Validation, akurasi maksimumnya sebesar 100%.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2270" y="5409549"/>
            <a:ext cx="5419390" cy="4877451"/>
          </a:xfrm>
          <a:prstGeom prst="rect">
            <a:avLst/>
          </a:prstGeom>
        </p:spPr>
      </p:pic>
      <p:sp>
        <p:nvSpPr>
          <p:cNvPr name="TextBox 6" id="6"/>
          <p:cNvSpPr txBox="true"/>
          <p:nvPr/>
        </p:nvSpPr>
        <p:spPr>
          <a:xfrm rot="0">
            <a:off x="3540010" y="2926356"/>
            <a:ext cx="12308485" cy="4285295"/>
          </a:xfrm>
          <a:prstGeom prst="rect">
            <a:avLst/>
          </a:prstGeom>
        </p:spPr>
        <p:txBody>
          <a:bodyPr anchor="t" rtlCol="false" tIns="0" lIns="0" bIns="0" rIns="0">
            <a:spAutoFit/>
          </a:bodyPr>
          <a:lstStyle/>
          <a:p>
            <a:pPr algn="just">
              <a:lnSpc>
                <a:spcPts val="4297"/>
              </a:lnSpc>
            </a:pPr>
            <a:r>
              <a:rPr lang="en-US" sz="2387">
                <a:solidFill>
                  <a:srgbClr val="804F3B"/>
                </a:solidFill>
                <a:latin typeface="Radley"/>
              </a:rPr>
              <a:t>Sepeda merupakan salah satu alat transportasi yang paling umum dan sering digunakan oleh masyarakat di kota London. Akibatnya, banyak peluang usaha dan bisnis berupa persewaan dengan sistem penyewaan kendaraan (sepeda). Mobilitas dan aktivitas masyarakat juga terpengaruh dan selalu beradaptasi seiring berjalannya musim, terutama penggunaan sepeda sebagai alat transportasi sehari-hari. Karena permintaan bike sharing yang terus meningkat, dibutuhkan suatu prediksi seberapa besar kejadian bike sharing di masa depan. Karena kita tahu bahwa penggunaan sepeda bisa menjadi bisa menjadi salah satu solusi penghematan energi, sehingga perlu ada perhatian lebih terhadap fenomena tersebut. </a:t>
            </a:r>
          </a:p>
        </p:txBody>
      </p:sp>
      <p:sp>
        <p:nvSpPr>
          <p:cNvPr name="TextBox 7" id="7"/>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a:t>
            </a:r>
          </a:p>
        </p:txBody>
      </p:sp>
      <p:sp>
        <p:nvSpPr>
          <p:cNvPr name="TextBox 8" id="8"/>
          <p:cNvSpPr txBox="true"/>
          <p:nvPr/>
        </p:nvSpPr>
        <p:spPr>
          <a:xfrm rot="0">
            <a:off x="1355447" y="713486"/>
            <a:ext cx="3235298"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INTRODUCTION</a:t>
            </a:r>
          </a:p>
        </p:txBody>
      </p:sp>
      <p:pic>
        <p:nvPicPr>
          <p:cNvPr name="Picture 9" id="9"/>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10" id="10"/>
          <p:cNvSpPr txBox="true"/>
          <p:nvPr/>
        </p:nvSpPr>
        <p:spPr>
          <a:xfrm rot="0">
            <a:off x="3540010" y="1348461"/>
            <a:ext cx="6848808" cy="844550"/>
          </a:xfrm>
          <a:prstGeom prst="rect">
            <a:avLst/>
          </a:prstGeom>
        </p:spPr>
        <p:txBody>
          <a:bodyPr anchor="t" rtlCol="false" tIns="0" lIns="0" bIns="0" rIns="0">
            <a:spAutoFit/>
          </a:bodyPr>
          <a:lstStyle/>
          <a:p>
            <a:pPr>
              <a:lnSpc>
                <a:spcPts val="6999"/>
              </a:lnSpc>
            </a:pPr>
            <a:r>
              <a:rPr lang="en-US" sz="4999">
                <a:solidFill>
                  <a:srgbClr val="804F3B"/>
                </a:solidFill>
                <a:latin typeface="Radley Bold"/>
              </a:rPr>
              <a:t>BACKGROUND</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842094" y="7100447"/>
            <a:ext cx="6395082" cy="479631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55447" y="3660112"/>
            <a:ext cx="7417910" cy="78083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355447" y="4802894"/>
            <a:ext cx="7417910" cy="1292748"/>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144000" y="3606097"/>
            <a:ext cx="6261354" cy="834847"/>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9144000" y="4802894"/>
            <a:ext cx="7596784" cy="1134789"/>
          </a:xfrm>
          <a:prstGeom prst="rect">
            <a:avLst/>
          </a:prstGeom>
        </p:spPr>
      </p:pic>
      <p:sp>
        <p:nvSpPr>
          <p:cNvPr name="TextBox 11" id="11"/>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12" id="12"/>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sp>
        <p:nvSpPr>
          <p:cNvPr name="TextBox 13" id="13"/>
          <p:cNvSpPr txBox="true"/>
          <p:nvPr/>
        </p:nvSpPr>
        <p:spPr>
          <a:xfrm rot="0">
            <a:off x="1355447" y="1863836"/>
            <a:ext cx="6405098"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Hasil Penelitian: Random Forest</a:t>
            </a:r>
          </a:p>
        </p:txBody>
      </p:sp>
      <p:sp>
        <p:nvSpPr>
          <p:cNvPr name="TextBox 14" id="14"/>
          <p:cNvSpPr txBox="true"/>
          <p:nvPr/>
        </p:nvSpPr>
        <p:spPr>
          <a:xfrm rot="0">
            <a:off x="1355447"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is_holiday</a:t>
            </a:r>
          </a:p>
        </p:txBody>
      </p:sp>
      <p:sp>
        <p:nvSpPr>
          <p:cNvPr name="TextBox 15" id="15"/>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6" id="16"/>
          <p:cNvSpPr txBox="true"/>
          <p:nvPr/>
        </p:nvSpPr>
        <p:spPr>
          <a:xfrm rot="0">
            <a:off x="1589882" y="6739021"/>
            <a:ext cx="7183475" cy="24625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Sebelum Cross Validation, akurasi sebesar 99%.</a:t>
            </a:r>
          </a:p>
          <a:p>
            <a:pPr>
              <a:lnSpc>
                <a:spcPts val="3919"/>
              </a:lnSpc>
            </a:pPr>
          </a:p>
          <a:p>
            <a:pPr>
              <a:lnSpc>
                <a:spcPts val="3919"/>
              </a:lnSpc>
            </a:pPr>
            <a:r>
              <a:rPr lang="en-US" sz="2799">
                <a:solidFill>
                  <a:srgbClr val="804F3B"/>
                </a:solidFill>
                <a:latin typeface="Radley Bold"/>
              </a:rPr>
              <a:t>Setelah Cross Validation, akurasi maksimumnya sebesar 100%.</a:t>
            </a:r>
          </a:p>
        </p:txBody>
      </p:sp>
      <p:sp>
        <p:nvSpPr>
          <p:cNvPr name="TextBox 17" id="17"/>
          <p:cNvSpPr txBox="true"/>
          <p:nvPr/>
        </p:nvSpPr>
        <p:spPr>
          <a:xfrm rot="0">
            <a:off x="9144000"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is_weekend</a:t>
            </a:r>
          </a:p>
        </p:txBody>
      </p:sp>
      <p:sp>
        <p:nvSpPr>
          <p:cNvPr name="TextBox 18" id="18"/>
          <p:cNvSpPr txBox="true"/>
          <p:nvPr/>
        </p:nvSpPr>
        <p:spPr>
          <a:xfrm rot="0">
            <a:off x="9129755" y="6737714"/>
            <a:ext cx="7183475" cy="24625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Sebelum Cross Validation, akurasi sebesar 100%.</a:t>
            </a:r>
          </a:p>
          <a:p>
            <a:pPr>
              <a:lnSpc>
                <a:spcPts val="3919"/>
              </a:lnSpc>
            </a:pPr>
          </a:p>
          <a:p>
            <a:pPr>
              <a:lnSpc>
                <a:spcPts val="3919"/>
              </a:lnSpc>
            </a:pPr>
            <a:r>
              <a:rPr lang="en-US" sz="2799">
                <a:solidFill>
                  <a:srgbClr val="804F3B"/>
                </a:solidFill>
                <a:latin typeface="Radley Bold"/>
              </a:rPr>
              <a:t>Setelah Cross Validation, akurasi maksimumnya sebesar 100%.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842094" y="7100447"/>
            <a:ext cx="6395082" cy="479631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55447" y="3785529"/>
            <a:ext cx="6717625" cy="583635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9144000" y="3864380"/>
            <a:ext cx="6860347" cy="5757502"/>
          </a:xfrm>
          <a:prstGeom prst="rect">
            <a:avLst/>
          </a:prstGeom>
        </p:spPr>
      </p:pic>
      <p:sp>
        <p:nvSpPr>
          <p:cNvPr name="TextBox 9" id="9"/>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10" id="10"/>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sp>
        <p:nvSpPr>
          <p:cNvPr name="TextBox 11" id="11"/>
          <p:cNvSpPr txBox="true"/>
          <p:nvPr/>
        </p:nvSpPr>
        <p:spPr>
          <a:xfrm rot="0">
            <a:off x="1355447" y="1863836"/>
            <a:ext cx="9720887"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Hasil Penelitian: Confusion Matrix (is_holiday)</a:t>
            </a:r>
          </a:p>
        </p:txBody>
      </p:sp>
      <p:sp>
        <p:nvSpPr>
          <p:cNvPr name="TextBox 12" id="12"/>
          <p:cNvSpPr txBox="true"/>
          <p:nvPr/>
        </p:nvSpPr>
        <p:spPr>
          <a:xfrm rot="0">
            <a:off x="1355447"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Naive Bayes</a:t>
            </a:r>
          </a:p>
        </p:txBody>
      </p:sp>
      <p:sp>
        <p:nvSpPr>
          <p:cNvPr name="TextBox 13" id="13"/>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4" id="14"/>
          <p:cNvSpPr txBox="true"/>
          <p:nvPr/>
        </p:nvSpPr>
        <p:spPr>
          <a:xfrm rot="0">
            <a:off x="9144000"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Random Forest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842094" y="7100447"/>
            <a:ext cx="6395082" cy="479631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55447" y="3864380"/>
            <a:ext cx="6678702" cy="5757502"/>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8703129" y="3864380"/>
            <a:ext cx="6756737" cy="5757502"/>
          </a:xfrm>
          <a:prstGeom prst="rect">
            <a:avLst/>
          </a:prstGeom>
        </p:spPr>
      </p:pic>
      <p:sp>
        <p:nvSpPr>
          <p:cNvPr name="TextBox 9" id="9"/>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10" id="10"/>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sp>
        <p:nvSpPr>
          <p:cNvPr name="TextBox 11" id="11"/>
          <p:cNvSpPr txBox="true"/>
          <p:nvPr/>
        </p:nvSpPr>
        <p:spPr>
          <a:xfrm rot="0">
            <a:off x="1355447" y="1863836"/>
            <a:ext cx="9720887"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Hasil Penelitian: Confusion Matrix (is_weekend)</a:t>
            </a:r>
          </a:p>
        </p:txBody>
      </p:sp>
      <p:sp>
        <p:nvSpPr>
          <p:cNvPr name="TextBox 12" id="12"/>
          <p:cNvSpPr txBox="true"/>
          <p:nvPr/>
        </p:nvSpPr>
        <p:spPr>
          <a:xfrm rot="0">
            <a:off x="1355447"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Naive Bayes</a:t>
            </a:r>
          </a:p>
        </p:txBody>
      </p:sp>
      <p:sp>
        <p:nvSpPr>
          <p:cNvPr name="TextBox 13" id="13"/>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14" id="14"/>
          <p:cNvSpPr txBox="true"/>
          <p:nvPr/>
        </p:nvSpPr>
        <p:spPr>
          <a:xfrm rot="0">
            <a:off x="9144000" y="2765719"/>
            <a:ext cx="5027690"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Random Forest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98351" y="2612390"/>
            <a:ext cx="7074442" cy="6855778"/>
          </a:xfrm>
          <a:prstGeom prst="rect">
            <a:avLst/>
          </a:prstGeom>
        </p:spPr>
      </p:pic>
      <p:sp>
        <p:nvSpPr>
          <p:cNvPr name="TextBox 6" id="6"/>
          <p:cNvSpPr txBox="true"/>
          <p:nvPr/>
        </p:nvSpPr>
        <p:spPr>
          <a:xfrm rot="0">
            <a:off x="5766847" y="2078355"/>
            <a:ext cx="5366747" cy="534035"/>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KESIMPULAN</a:t>
            </a:r>
          </a:p>
        </p:txBody>
      </p:sp>
      <p:pic>
        <p:nvPicPr>
          <p:cNvPr name="Picture 7" id="7"/>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8" id="8"/>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9" id="9"/>
          <p:cNvSpPr txBox="true"/>
          <p:nvPr/>
        </p:nvSpPr>
        <p:spPr>
          <a:xfrm rot="0">
            <a:off x="5766847" y="3155315"/>
            <a:ext cx="5073321" cy="49390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Pada kasus hari libur (is_holiday), dilansir dari hasil kedua algoritma tersebut, dikisarkan sebesar 5.119 orang akan bersepeda di hari bukan libur, berdasarkan klasifikasi Random Forest (100%) yang memiliki pengukuran dan akurasi tertinggi dibanding Naive Bayes (86%)</a:t>
            </a:r>
          </a:p>
        </p:txBody>
      </p:sp>
      <p:sp>
        <p:nvSpPr>
          <p:cNvPr name="TextBox 10" id="10"/>
          <p:cNvSpPr txBox="true"/>
          <p:nvPr/>
        </p:nvSpPr>
        <p:spPr>
          <a:xfrm rot="0">
            <a:off x="11155231" y="3155315"/>
            <a:ext cx="5073321" cy="5929630"/>
          </a:xfrm>
          <a:prstGeom prst="rect">
            <a:avLst/>
          </a:prstGeom>
        </p:spPr>
        <p:txBody>
          <a:bodyPr anchor="t" rtlCol="false" tIns="0" lIns="0" bIns="0" rIns="0">
            <a:spAutoFit/>
          </a:bodyPr>
          <a:lstStyle/>
          <a:p>
            <a:pPr>
              <a:lnSpc>
                <a:spcPts val="3919"/>
              </a:lnSpc>
            </a:pPr>
            <a:r>
              <a:rPr lang="en-US" sz="2799">
                <a:solidFill>
                  <a:srgbClr val="804F3B"/>
                </a:solidFill>
                <a:latin typeface="Radley Bold"/>
              </a:rPr>
              <a:t>Sedangkan pada kasus akhir minggu (is_weekend), dilansir dari hasil kedua algoritma tersebut, dikisarkan sebesar 3.758 orang akan bersepeda bukan di akhir minggu, berdasarkan klasifikasi Random Forest (100%) yang memiliki pengukuran dan akurasi mendekati hasil lebih sempurna dibanding akurasi maksimum dari Naive Bayes (99%)</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4" id="4"/>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2481293" y="3998570"/>
            <a:ext cx="4603805" cy="564018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4997" y="5084885"/>
            <a:ext cx="4428333" cy="5535416"/>
          </a:xfrm>
          <a:prstGeom prst="rect">
            <a:avLst/>
          </a:prstGeom>
        </p:spPr>
      </p:pic>
      <p:sp>
        <p:nvSpPr>
          <p:cNvPr name="TextBox 7" id="7"/>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
        <p:nvSpPr>
          <p:cNvPr name="TextBox 8" id="8"/>
          <p:cNvSpPr txBox="true"/>
          <p:nvPr/>
        </p:nvSpPr>
        <p:spPr>
          <a:xfrm rot="0">
            <a:off x="1028700" y="923925"/>
            <a:ext cx="9906376" cy="936625"/>
          </a:xfrm>
          <a:prstGeom prst="rect">
            <a:avLst/>
          </a:prstGeom>
        </p:spPr>
        <p:txBody>
          <a:bodyPr anchor="t" rtlCol="false" tIns="0" lIns="0" bIns="0" rIns="0">
            <a:spAutoFit/>
          </a:bodyPr>
          <a:lstStyle/>
          <a:p>
            <a:pPr>
              <a:lnSpc>
                <a:spcPts val="7699"/>
              </a:lnSpc>
            </a:pPr>
            <a:r>
              <a:rPr lang="en-US" sz="5499">
                <a:solidFill>
                  <a:srgbClr val="804F3B"/>
                </a:solidFill>
                <a:latin typeface="Radley"/>
              </a:rPr>
              <a:t>Anggota Kelompok 5</a:t>
            </a:r>
          </a:p>
        </p:txBody>
      </p:sp>
      <p:sp>
        <p:nvSpPr>
          <p:cNvPr name="TextBox 9" id="9"/>
          <p:cNvSpPr txBox="true"/>
          <p:nvPr/>
        </p:nvSpPr>
        <p:spPr>
          <a:xfrm rot="0">
            <a:off x="3431931" y="3507715"/>
            <a:ext cx="12044952" cy="986155"/>
          </a:xfrm>
          <a:prstGeom prst="rect">
            <a:avLst/>
          </a:prstGeom>
        </p:spPr>
        <p:txBody>
          <a:bodyPr anchor="t" rtlCol="false" tIns="0" lIns="0" bIns="0" rIns="0">
            <a:spAutoFit/>
          </a:bodyPr>
          <a:lstStyle/>
          <a:p>
            <a:pPr>
              <a:lnSpc>
                <a:spcPts val="3919"/>
              </a:lnSpc>
            </a:pPr>
            <a:r>
              <a:rPr lang="en-US" sz="2799">
                <a:solidFill>
                  <a:srgbClr val="804F3B"/>
                </a:solidFill>
                <a:latin typeface="Raleway"/>
              </a:rPr>
              <a:t>Merumuskan permasalahan bisnis dan mengembangkannya latar belakang serta literatur projek sesuai dengan metode CRISP-DM.</a:t>
            </a:r>
          </a:p>
        </p:txBody>
      </p:sp>
      <p:sp>
        <p:nvSpPr>
          <p:cNvPr name="TextBox 10" id="10"/>
          <p:cNvSpPr txBox="true"/>
          <p:nvPr/>
        </p:nvSpPr>
        <p:spPr>
          <a:xfrm rot="0">
            <a:off x="3431931" y="2792920"/>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Aljevan Komala (00000044016)</a:t>
            </a:r>
          </a:p>
        </p:txBody>
      </p:sp>
      <p:sp>
        <p:nvSpPr>
          <p:cNvPr name="TextBox 11" id="11"/>
          <p:cNvSpPr txBox="true"/>
          <p:nvPr/>
        </p:nvSpPr>
        <p:spPr>
          <a:xfrm rot="0">
            <a:off x="4303255" y="5733004"/>
            <a:ext cx="10896091" cy="986155"/>
          </a:xfrm>
          <a:prstGeom prst="rect">
            <a:avLst/>
          </a:prstGeom>
        </p:spPr>
        <p:txBody>
          <a:bodyPr anchor="t" rtlCol="false" tIns="0" lIns="0" bIns="0" rIns="0">
            <a:spAutoFit/>
          </a:bodyPr>
          <a:lstStyle/>
          <a:p>
            <a:pPr>
              <a:lnSpc>
                <a:spcPts val="3919"/>
              </a:lnSpc>
            </a:pPr>
            <a:r>
              <a:rPr lang="en-US" sz="2799">
                <a:solidFill>
                  <a:srgbClr val="804F3B"/>
                </a:solidFill>
                <a:latin typeface="Raleway"/>
              </a:rPr>
              <a:t>Menganalisis hasil output dan menyimpulkan bisnis dengan metode CRISP-DM.</a:t>
            </a:r>
          </a:p>
        </p:txBody>
      </p:sp>
      <p:sp>
        <p:nvSpPr>
          <p:cNvPr name="TextBox 12" id="12"/>
          <p:cNvSpPr txBox="true"/>
          <p:nvPr/>
        </p:nvSpPr>
        <p:spPr>
          <a:xfrm rot="0">
            <a:off x="4303255" y="5018210"/>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Jerrell Susilo (00000045370)</a:t>
            </a:r>
          </a:p>
        </p:txBody>
      </p:sp>
      <p:sp>
        <p:nvSpPr>
          <p:cNvPr name="TextBox 13" id="13"/>
          <p:cNvSpPr txBox="true"/>
          <p:nvPr/>
        </p:nvSpPr>
        <p:spPr>
          <a:xfrm rot="0">
            <a:off x="4723861" y="7957829"/>
            <a:ext cx="11306398" cy="1481455"/>
          </a:xfrm>
          <a:prstGeom prst="rect">
            <a:avLst/>
          </a:prstGeom>
        </p:spPr>
        <p:txBody>
          <a:bodyPr anchor="t" rtlCol="false" tIns="0" lIns="0" bIns="0" rIns="0">
            <a:spAutoFit/>
          </a:bodyPr>
          <a:lstStyle/>
          <a:p>
            <a:pPr>
              <a:lnSpc>
                <a:spcPts val="3919"/>
              </a:lnSpc>
            </a:pPr>
            <a:r>
              <a:rPr lang="en-US" sz="2799">
                <a:solidFill>
                  <a:srgbClr val="804F3B"/>
                </a:solidFill>
                <a:latin typeface="Raleway"/>
              </a:rPr>
              <a:t>Menjalankan dan mempersiapkan data untuk pemodelan menggunakan bahasa Python pada Jupyter sesuai dengan metode CRISP-DM.</a:t>
            </a:r>
          </a:p>
        </p:txBody>
      </p:sp>
      <p:sp>
        <p:nvSpPr>
          <p:cNvPr name="TextBox 14" id="14"/>
          <p:cNvSpPr txBox="true"/>
          <p:nvPr/>
        </p:nvSpPr>
        <p:spPr>
          <a:xfrm rot="0">
            <a:off x="4723861" y="7243034"/>
            <a:ext cx="5913783" cy="490855"/>
          </a:xfrm>
          <a:prstGeom prst="rect">
            <a:avLst/>
          </a:prstGeom>
        </p:spPr>
        <p:txBody>
          <a:bodyPr anchor="t" rtlCol="false" tIns="0" lIns="0" bIns="0" rIns="0">
            <a:spAutoFit/>
          </a:bodyPr>
          <a:lstStyle/>
          <a:p>
            <a:pPr>
              <a:lnSpc>
                <a:spcPts val="3919"/>
              </a:lnSpc>
            </a:pPr>
            <a:r>
              <a:rPr lang="en-US" sz="2799">
                <a:solidFill>
                  <a:srgbClr val="804F3B"/>
                </a:solidFill>
                <a:latin typeface="Raleway Bold"/>
              </a:rPr>
              <a:t>Thomas Januardy (00000046001)</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3695700"/>
            <a:ext cx="14745813" cy="3124200"/>
          </a:xfrm>
          <a:prstGeom prst="rect">
            <a:avLst/>
          </a:prstGeom>
        </p:spPr>
        <p:txBody>
          <a:bodyPr anchor="t" rtlCol="false" tIns="0" lIns="0" bIns="0" rIns="0">
            <a:spAutoFit/>
          </a:bodyPr>
          <a:lstStyle/>
          <a:p>
            <a:pPr>
              <a:lnSpc>
                <a:spcPts val="12000"/>
              </a:lnSpc>
            </a:pPr>
            <a:r>
              <a:rPr lang="en-US" sz="12000">
                <a:solidFill>
                  <a:srgbClr val="804F3B"/>
                </a:solidFill>
                <a:latin typeface="Radley"/>
              </a:rPr>
              <a:t>Thank you</a:t>
            </a:r>
          </a:p>
          <a:p>
            <a:pPr>
              <a:lnSpc>
                <a:spcPts val="12000"/>
              </a:lnSpc>
            </a:pPr>
            <a:r>
              <a:rPr lang="en-US" sz="12000">
                <a:solidFill>
                  <a:srgbClr val="804F3B"/>
                </a:solidFill>
                <a:latin typeface="Radley"/>
              </a:rPr>
              <a:t>for listening!</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pic>
        <p:nvPicPr>
          <p:cNvPr name="Picture 6" id="6"/>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2408330" y="1781595"/>
            <a:ext cx="3425690" cy="74767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grpSp>
        <p:nvGrpSpPr>
          <p:cNvPr name="Group 7" id="7"/>
          <p:cNvGrpSpPr>
            <a:grpSpLocks noChangeAspect="true"/>
          </p:cNvGrpSpPr>
          <p:nvPr/>
        </p:nvGrpSpPr>
        <p:grpSpPr>
          <a:xfrm rot="0">
            <a:off x="3483965" y="5143500"/>
            <a:ext cx="7046941" cy="3963855"/>
            <a:chOff x="0" y="0"/>
            <a:chExt cx="11289030" cy="6350000"/>
          </a:xfrm>
        </p:grpSpPr>
        <p:sp>
          <p:nvSpPr>
            <p:cNvPr name="Freeform 8" id="8"/>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r="0" t="-4672" b="-4672"/>
              </a:stretch>
            </a:blipFill>
          </p:spPr>
        </p:sp>
      </p:grpSp>
      <p:sp>
        <p:nvSpPr>
          <p:cNvPr name="TextBox 9" id="9"/>
          <p:cNvSpPr txBox="true"/>
          <p:nvPr/>
        </p:nvSpPr>
        <p:spPr>
          <a:xfrm rot="0">
            <a:off x="1637292" y="2094558"/>
            <a:ext cx="10374193" cy="2350352"/>
          </a:xfrm>
          <a:prstGeom prst="rect">
            <a:avLst/>
          </a:prstGeom>
        </p:spPr>
        <p:txBody>
          <a:bodyPr anchor="t" rtlCol="false" tIns="0" lIns="0" bIns="0" rIns="0">
            <a:spAutoFit/>
          </a:bodyPr>
          <a:lstStyle/>
          <a:p>
            <a:pPr algn="just">
              <a:lnSpc>
                <a:spcPts val="4779"/>
              </a:lnSpc>
            </a:pPr>
            <a:r>
              <a:rPr lang="en-US" sz="2655">
                <a:solidFill>
                  <a:srgbClr val="804F3B"/>
                </a:solidFill>
                <a:latin typeface="Radley"/>
              </a:rPr>
              <a:t>Meningkatkan sistem </a:t>
            </a:r>
            <a:r>
              <a:rPr lang="en-US" sz="2655">
                <a:solidFill>
                  <a:srgbClr val="804F3B"/>
                </a:solidFill>
                <a:latin typeface="Radley Italics"/>
              </a:rPr>
              <a:t>bike-sharing</a:t>
            </a:r>
            <a:r>
              <a:rPr lang="en-US" sz="2655">
                <a:solidFill>
                  <a:srgbClr val="804F3B"/>
                </a:solidFill>
                <a:latin typeface="Radley"/>
              </a:rPr>
              <a:t> di kota London dengan cara memberikan gambaran melalui prediksi bike-sharing di masa mendatang. Karena kita tahu bahwa bersepeda merupakan salah satu solusi penghematan energi.</a:t>
            </a:r>
          </a:p>
        </p:txBody>
      </p:sp>
      <p:sp>
        <p:nvSpPr>
          <p:cNvPr name="TextBox 10" id="10"/>
          <p:cNvSpPr txBox="true"/>
          <p:nvPr/>
        </p:nvSpPr>
        <p:spPr>
          <a:xfrm rot="0">
            <a:off x="1637292" y="933450"/>
            <a:ext cx="6271360" cy="856964"/>
          </a:xfrm>
          <a:prstGeom prst="rect">
            <a:avLst/>
          </a:prstGeom>
        </p:spPr>
        <p:txBody>
          <a:bodyPr anchor="t" rtlCol="false" tIns="0" lIns="0" bIns="0" rIns="0">
            <a:spAutoFit/>
          </a:bodyPr>
          <a:lstStyle/>
          <a:p>
            <a:pPr>
              <a:lnSpc>
                <a:spcPts val="7050"/>
              </a:lnSpc>
            </a:pPr>
            <a:r>
              <a:rPr lang="en-US" sz="5036">
                <a:solidFill>
                  <a:srgbClr val="804F3B"/>
                </a:solidFill>
                <a:latin typeface="Radley"/>
              </a:rPr>
              <a:t>TUJUAN</a:t>
            </a:r>
          </a:p>
        </p:txBody>
      </p:sp>
      <p:sp>
        <p:nvSpPr>
          <p:cNvPr name="TextBox 11" id="11"/>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srcRect l="0" t="0" r="0" b="0"/>
          <a:stretch>
            <a:fillRect/>
          </a:stretch>
        </p:blipFill>
        <p:spPr>
          <a:xfrm flipH="false" flipV="false" rot="0">
            <a:off x="13691892" y="0"/>
            <a:ext cx="2731782" cy="14341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573362" y="5785370"/>
            <a:ext cx="5176454" cy="506370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940008" y="2454780"/>
            <a:ext cx="4483667" cy="3562914"/>
          </a:xfrm>
          <a:prstGeom prst="rect">
            <a:avLst/>
          </a:prstGeom>
        </p:spPr>
      </p:pic>
      <p:sp>
        <p:nvSpPr>
          <p:cNvPr name="TextBox 8" id="8"/>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9" id="9"/>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grpSp>
        <p:nvGrpSpPr>
          <p:cNvPr name="Group 10" id="10"/>
          <p:cNvGrpSpPr/>
          <p:nvPr/>
        </p:nvGrpSpPr>
        <p:grpSpPr>
          <a:xfrm rot="0">
            <a:off x="1266150" y="2616236"/>
            <a:ext cx="10673858" cy="3078597"/>
            <a:chOff x="0" y="0"/>
            <a:chExt cx="14231810" cy="4104796"/>
          </a:xfrm>
        </p:grpSpPr>
        <p:sp>
          <p:nvSpPr>
            <p:cNvPr name="TextBox 11" id="11"/>
            <p:cNvSpPr txBox="true"/>
            <p:nvPr/>
          </p:nvSpPr>
          <p:spPr>
            <a:xfrm rot="0">
              <a:off x="29167" y="-114300"/>
              <a:ext cx="14202643"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NAIVE BAYES</a:t>
              </a:r>
            </a:p>
          </p:txBody>
        </p:sp>
        <p:sp>
          <p:nvSpPr>
            <p:cNvPr name="TextBox 12" id="12"/>
            <p:cNvSpPr txBox="true"/>
            <p:nvPr/>
          </p:nvSpPr>
          <p:spPr>
            <a:xfrm rot="0">
              <a:off x="0" y="693641"/>
              <a:ext cx="14202643" cy="3411155"/>
            </a:xfrm>
            <a:prstGeom prst="rect">
              <a:avLst/>
            </a:prstGeom>
          </p:spPr>
          <p:txBody>
            <a:bodyPr anchor="t" rtlCol="false" tIns="0" lIns="0" bIns="0" rIns="0">
              <a:spAutoFit/>
            </a:bodyPr>
            <a:lstStyle/>
            <a:p>
              <a:pPr algn="just">
                <a:lnSpc>
                  <a:spcPts val="4160"/>
                </a:lnSpc>
              </a:pPr>
              <a:r>
                <a:rPr lang="en-US" sz="2600">
                  <a:solidFill>
                    <a:srgbClr val="804F3B"/>
                  </a:solidFill>
                  <a:latin typeface="Radley"/>
                </a:rPr>
                <a:t>pengklasifikasi dengan metode probabilitas dan statistik yang dibawa oleh ilmuwan Inggris Thomas Bayes. Naive Bayes memprediksi peluang di masa depan berdasarkan pengalaman sebelumnya. Algoritma ini menghitung satu set probabilitas dengan menjumlahkan frekuensi dan kombinasi nilai dari kumpulan data yang diberikan</a:t>
              </a:r>
            </a:p>
          </p:txBody>
        </p:sp>
      </p:grpSp>
      <p:sp>
        <p:nvSpPr>
          <p:cNvPr name="TextBox 13" id="13"/>
          <p:cNvSpPr txBox="true"/>
          <p:nvPr/>
        </p:nvSpPr>
        <p:spPr>
          <a:xfrm rot="0">
            <a:off x="5176454" y="933450"/>
            <a:ext cx="6848808" cy="821018"/>
          </a:xfrm>
          <a:prstGeom prst="rect">
            <a:avLst/>
          </a:prstGeom>
        </p:spPr>
        <p:txBody>
          <a:bodyPr anchor="t" rtlCol="false" tIns="0" lIns="0" bIns="0" rIns="0">
            <a:spAutoFit/>
          </a:bodyPr>
          <a:lstStyle/>
          <a:p>
            <a:pPr algn="ctr">
              <a:lnSpc>
                <a:spcPts val="6719"/>
              </a:lnSpc>
            </a:pPr>
            <a:r>
              <a:rPr lang="en-US" sz="4800">
                <a:solidFill>
                  <a:srgbClr val="804F3B"/>
                </a:solidFill>
                <a:latin typeface="Radley"/>
              </a:rPr>
              <a:t>LITERATURE REVIEW</a:t>
            </a:r>
          </a:p>
        </p:txBody>
      </p:sp>
      <p:grpSp>
        <p:nvGrpSpPr>
          <p:cNvPr name="Group 14" id="14"/>
          <p:cNvGrpSpPr/>
          <p:nvPr/>
        </p:nvGrpSpPr>
        <p:grpSpPr>
          <a:xfrm rot="0">
            <a:off x="5749816" y="6300347"/>
            <a:ext cx="10673858" cy="3078597"/>
            <a:chOff x="0" y="0"/>
            <a:chExt cx="14231810" cy="4104796"/>
          </a:xfrm>
        </p:grpSpPr>
        <p:sp>
          <p:nvSpPr>
            <p:cNvPr name="TextBox 15" id="15"/>
            <p:cNvSpPr txBox="true"/>
            <p:nvPr/>
          </p:nvSpPr>
          <p:spPr>
            <a:xfrm rot="0">
              <a:off x="29167" y="-114300"/>
              <a:ext cx="14202643"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RANDOM FOREST</a:t>
              </a:r>
            </a:p>
          </p:txBody>
        </p:sp>
        <p:sp>
          <p:nvSpPr>
            <p:cNvPr name="TextBox 16" id="16"/>
            <p:cNvSpPr txBox="true"/>
            <p:nvPr/>
          </p:nvSpPr>
          <p:spPr>
            <a:xfrm rot="0">
              <a:off x="0" y="693641"/>
              <a:ext cx="14202643" cy="3411155"/>
            </a:xfrm>
            <a:prstGeom prst="rect">
              <a:avLst/>
            </a:prstGeom>
          </p:spPr>
          <p:txBody>
            <a:bodyPr anchor="t" rtlCol="false" tIns="0" lIns="0" bIns="0" rIns="0">
              <a:spAutoFit/>
            </a:bodyPr>
            <a:lstStyle/>
            <a:p>
              <a:pPr algn="just">
                <a:lnSpc>
                  <a:spcPts val="4160"/>
                </a:lnSpc>
              </a:pPr>
              <a:r>
                <a:rPr lang="en-US" sz="2600">
                  <a:solidFill>
                    <a:srgbClr val="804F3B"/>
                  </a:solidFill>
                  <a:latin typeface="Radley Bold"/>
                </a:rPr>
                <a:t>Merupakan algoritma yang digunakan untuk membuat suatu decision tree atau pohon keputusan yang di dalamnya terdiri dari beberapa bagian, seperti root node, internal node, dan leaf node dengan mengambil atribut dan data secara acak sesuai dengan syarat atau ketentuan yang diterapkan pada implementasinya.</a:t>
              </a:r>
            </a:p>
          </p:txBody>
        </p:sp>
      </p:grpSp>
      <p:sp>
        <p:nvSpPr>
          <p:cNvPr name="TextBox 17" id="17"/>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344938" y="2810295"/>
            <a:ext cx="3425690" cy="74767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7" id="7"/>
          <p:cNvSpPr txBox="true"/>
          <p:nvPr/>
        </p:nvSpPr>
        <p:spPr>
          <a:xfrm rot="0">
            <a:off x="1028700" y="2494309"/>
            <a:ext cx="11963813" cy="7469199"/>
          </a:xfrm>
          <a:prstGeom prst="rect">
            <a:avLst/>
          </a:prstGeom>
        </p:spPr>
        <p:txBody>
          <a:bodyPr anchor="t" rtlCol="false" tIns="0" lIns="0" bIns="0" rIns="0">
            <a:spAutoFit/>
          </a:bodyPr>
          <a:lstStyle/>
          <a:p>
            <a:pPr algn="just" marL="547934" indent="-273967" lvl="1">
              <a:lnSpc>
                <a:spcPts val="4568"/>
              </a:lnSpc>
              <a:buFont typeface="Arial"/>
              <a:buChar char="•"/>
            </a:pPr>
            <a:r>
              <a:rPr lang="en-US" sz="2537">
                <a:solidFill>
                  <a:srgbClr val="804F3B"/>
                </a:solidFill>
                <a:latin typeface="Radley"/>
              </a:rPr>
              <a:t>Previous Research Reference 1 :</a:t>
            </a:r>
          </a:p>
          <a:p>
            <a:pPr algn="just">
              <a:lnSpc>
                <a:spcPts val="4568"/>
              </a:lnSpc>
            </a:pPr>
            <a:r>
              <a:rPr lang="en-US" sz="2537">
                <a:solidFill>
                  <a:srgbClr val="804F3B"/>
                </a:solidFill>
                <a:latin typeface="Radley"/>
              </a:rPr>
              <a:t>B. Bustami, “PENERAPAN ALGORITMA NAIVE BAYES UNTUK MENGKLASIFIKASI DATA NASABAH ASURANSI,” TECHSI - Jurnal Teknik Informatika, vol. 5, no. 2, Oct. 2013, doi: 10.29103/TECHSI.V5I2.154.</a:t>
            </a:r>
          </a:p>
          <a:p>
            <a:pPr algn="just">
              <a:lnSpc>
                <a:spcPts val="4568"/>
              </a:lnSpc>
            </a:pPr>
          </a:p>
          <a:p>
            <a:pPr algn="just" marL="547934" indent="-273967" lvl="1">
              <a:lnSpc>
                <a:spcPts val="4568"/>
              </a:lnSpc>
              <a:buFont typeface="Arial"/>
              <a:buChar char="•"/>
            </a:pPr>
            <a:r>
              <a:rPr lang="en-US" sz="2537">
                <a:solidFill>
                  <a:srgbClr val="804F3B"/>
                </a:solidFill>
                <a:latin typeface="Radley"/>
              </a:rPr>
              <a:t>Tujuan : Untuk mengetahui lancar, kurang lancar, atau tidak lancarnya nasabah dalam membayar premi di asuransi tersebut menggunakan metode Naive Bayes sehingga mereka dapat mengetahui dan dapat mengambil keputusan untuk menerima atau menolak calon nasabah tersebut</a:t>
            </a:r>
          </a:p>
          <a:p>
            <a:pPr algn="just">
              <a:lnSpc>
                <a:spcPts val="4568"/>
              </a:lnSpc>
            </a:pPr>
          </a:p>
          <a:p>
            <a:pPr algn="just">
              <a:lnSpc>
                <a:spcPts val="4568"/>
              </a:lnSpc>
            </a:pPr>
          </a:p>
          <a:p>
            <a:pPr algn="just">
              <a:lnSpc>
                <a:spcPts val="4568"/>
              </a:lnSpc>
            </a:pPr>
          </a:p>
          <a:p>
            <a:pPr algn="just">
              <a:lnSpc>
                <a:spcPts val="4568"/>
              </a:lnSpc>
            </a:pPr>
          </a:p>
        </p:txBody>
      </p:sp>
      <p:sp>
        <p:nvSpPr>
          <p:cNvPr name="TextBox 8" id="8"/>
          <p:cNvSpPr txBox="true"/>
          <p:nvPr/>
        </p:nvSpPr>
        <p:spPr>
          <a:xfrm rot="0">
            <a:off x="1637292" y="933450"/>
            <a:ext cx="8290065" cy="856964"/>
          </a:xfrm>
          <a:prstGeom prst="rect">
            <a:avLst/>
          </a:prstGeom>
        </p:spPr>
        <p:txBody>
          <a:bodyPr anchor="t" rtlCol="false" tIns="0" lIns="0" bIns="0" rIns="0">
            <a:spAutoFit/>
          </a:bodyPr>
          <a:lstStyle/>
          <a:p>
            <a:pPr>
              <a:lnSpc>
                <a:spcPts val="7050"/>
              </a:lnSpc>
            </a:pPr>
            <a:r>
              <a:rPr lang="en-US" sz="5036">
                <a:solidFill>
                  <a:srgbClr val="804F3B"/>
                </a:solidFill>
                <a:latin typeface="Radley Bold"/>
              </a:rPr>
              <a:t>PREVIOUS RESEARCH 1</a:t>
            </a:r>
          </a:p>
        </p:txBody>
      </p:sp>
      <p:sp>
        <p:nvSpPr>
          <p:cNvPr name="TextBox 9" id="9"/>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344938" y="2810295"/>
            <a:ext cx="3425690" cy="74767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7" id="7"/>
          <p:cNvSpPr txBox="true"/>
          <p:nvPr/>
        </p:nvSpPr>
        <p:spPr>
          <a:xfrm rot="0">
            <a:off x="1424099" y="2378890"/>
            <a:ext cx="11311239" cy="6197861"/>
          </a:xfrm>
          <a:prstGeom prst="rect">
            <a:avLst/>
          </a:prstGeom>
        </p:spPr>
        <p:txBody>
          <a:bodyPr anchor="t" rtlCol="false" tIns="0" lIns="0" bIns="0" rIns="0">
            <a:spAutoFit/>
          </a:bodyPr>
          <a:lstStyle/>
          <a:p>
            <a:pPr algn="just" marL="497251" indent="-248625" lvl="1">
              <a:lnSpc>
                <a:spcPts val="4145"/>
              </a:lnSpc>
              <a:buFont typeface="Arial"/>
              <a:buChar char="•"/>
            </a:pPr>
            <a:r>
              <a:rPr lang="en-US" sz="2303">
                <a:solidFill>
                  <a:srgbClr val="804F3B"/>
                </a:solidFill>
                <a:latin typeface="Radley"/>
              </a:rPr>
              <a:t>Previous Research Reference 2 :</a:t>
            </a:r>
          </a:p>
          <a:p>
            <a:pPr algn="just">
              <a:lnSpc>
                <a:spcPts val="4145"/>
              </a:lnSpc>
            </a:pPr>
            <a:r>
              <a:rPr lang="en-US" sz="2303">
                <a:solidFill>
                  <a:srgbClr val="804F3B"/>
                </a:solidFill>
                <a:latin typeface="Radley"/>
              </a:rPr>
              <a:t>V. Wanika Siburian, J. Sistem Komputer Universitas Sriwijaya Palembang, and I. Elvina Mulyana, “Prediksi Harga Ponsel Menggunakan Metode Random Forest,” Annual Research Seminar (ARS), vol. 4, no. 1, pp. 144–147, May 2019, https://seminar.ilkom.unsri.ac.id/index.php/ars/article/view/1992</a:t>
            </a:r>
          </a:p>
          <a:p>
            <a:pPr algn="just">
              <a:lnSpc>
                <a:spcPts val="4145"/>
              </a:lnSpc>
            </a:pPr>
          </a:p>
          <a:p>
            <a:pPr algn="just" marL="497251" indent="-248625" lvl="1">
              <a:lnSpc>
                <a:spcPts val="4145"/>
              </a:lnSpc>
              <a:buFont typeface="Arial"/>
              <a:buChar char="•"/>
            </a:pPr>
            <a:r>
              <a:rPr lang="en-US" sz="2303">
                <a:solidFill>
                  <a:srgbClr val="804F3B"/>
                </a:solidFill>
                <a:latin typeface="Radley"/>
              </a:rPr>
              <a:t>Tujuan :  Melakukan klasifikasi untuk memprediksi harga ponsel dengan spesifikasi yang diberikan, dan setelah melakukan berbagai pengujian menggunakan metode klasifikasi Random Forest, </a:t>
            </a:r>
          </a:p>
          <a:p>
            <a:pPr algn="just" marL="497251" indent="-248625" lvl="1">
              <a:lnSpc>
                <a:spcPts val="4145"/>
              </a:lnSpc>
              <a:buFont typeface="Arial"/>
              <a:buChar char="•"/>
            </a:pPr>
            <a:r>
              <a:rPr lang="en-US" sz="2303">
                <a:solidFill>
                  <a:srgbClr val="804F3B"/>
                </a:solidFill>
                <a:latin typeface="Radley"/>
              </a:rPr>
              <a:t>Hasil yang </a:t>
            </a:r>
            <a:r>
              <a:rPr lang="en-US" sz="2303">
                <a:solidFill>
                  <a:srgbClr val="804F3B"/>
                </a:solidFill>
                <a:latin typeface="Radley"/>
              </a:rPr>
              <a:t>didapatkan : nilai akurasi sebesar 81% dan dinilai hasil tersebut lebih baik dibandingkan dengan percobaan yang telah dilakukan sebelumnya</a:t>
            </a:r>
          </a:p>
          <a:p>
            <a:pPr algn="just">
              <a:lnSpc>
                <a:spcPts val="4145"/>
              </a:lnSpc>
            </a:pPr>
          </a:p>
        </p:txBody>
      </p:sp>
      <p:sp>
        <p:nvSpPr>
          <p:cNvPr name="TextBox 8" id="8"/>
          <p:cNvSpPr txBox="true"/>
          <p:nvPr/>
        </p:nvSpPr>
        <p:spPr>
          <a:xfrm rot="0">
            <a:off x="1637292" y="933450"/>
            <a:ext cx="8290065" cy="856964"/>
          </a:xfrm>
          <a:prstGeom prst="rect">
            <a:avLst/>
          </a:prstGeom>
        </p:spPr>
        <p:txBody>
          <a:bodyPr anchor="t" rtlCol="false" tIns="0" lIns="0" bIns="0" rIns="0">
            <a:spAutoFit/>
          </a:bodyPr>
          <a:lstStyle/>
          <a:p>
            <a:pPr>
              <a:lnSpc>
                <a:spcPts val="7050"/>
              </a:lnSpc>
            </a:pPr>
            <a:r>
              <a:rPr lang="en-US" sz="5036">
                <a:solidFill>
                  <a:srgbClr val="804F3B"/>
                </a:solidFill>
                <a:latin typeface="Radley Bold"/>
              </a:rPr>
              <a:t>PREVIOUS RESEARCH 2</a:t>
            </a:r>
          </a:p>
        </p:txBody>
      </p:sp>
      <p:sp>
        <p:nvSpPr>
          <p:cNvPr name="TextBox 9" id="9"/>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68554" y="4536005"/>
            <a:ext cx="4930406" cy="5781926"/>
          </a:xfrm>
          <a:prstGeom prst="rect">
            <a:avLst/>
          </a:prstGeom>
        </p:spPr>
      </p:pic>
      <p:sp>
        <p:nvSpPr>
          <p:cNvPr name="TextBox 6" id="6"/>
          <p:cNvSpPr txBox="true"/>
          <p:nvPr/>
        </p:nvSpPr>
        <p:spPr>
          <a:xfrm rot="0">
            <a:off x="1028700" y="713486"/>
            <a:ext cx="237450" cy="2346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II</a:t>
            </a:r>
          </a:p>
        </p:txBody>
      </p:sp>
      <p:sp>
        <p:nvSpPr>
          <p:cNvPr name="TextBox 7" id="7"/>
          <p:cNvSpPr txBox="true"/>
          <p:nvPr/>
        </p:nvSpPr>
        <p:spPr>
          <a:xfrm rot="0">
            <a:off x="1355447" y="713486"/>
            <a:ext cx="3235298" cy="463296"/>
          </a:xfrm>
          <a:prstGeom prst="rect">
            <a:avLst/>
          </a:prstGeom>
        </p:spPr>
        <p:txBody>
          <a:bodyPr anchor="t" rtlCol="false" tIns="0" lIns="0" bIns="0" rIns="0">
            <a:spAutoFit/>
          </a:bodyPr>
          <a:lstStyle/>
          <a:p>
            <a:pPr algn="just">
              <a:lnSpc>
                <a:spcPts val="1871"/>
              </a:lnSpc>
            </a:pPr>
            <a:r>
              <a:rPr lang="en-US" sz="1599">
                <a:solidFill>
                  <a:srgbClr val="804F3B"/>
                </a:solidFill>
                <a:latin typeface="Raleway Bold"/>
              </a:rPr>
              <a:t>HYPOTHESES</a:t>
            </a:r>
          </a:p>
          <a:p>
            <a:pPr algn="just">
              <a:lnSpc>
                <a:spcPts val="1871"/>
              </a:lnSpc>
            </a:pPr>
            <a:r>
              <a:rPr lang="en-US" sz="1599">
                <a:solidFill>
                  <a:srgbClr val="804F3B"/>
                </a:solidFill>
                <a:latin typeface="Raleway Bold"/>
              </a:rPr>
              <a:t>DEVELOPMENT</a:t>
            </a:r>
          </a:p>
        </p:txBody>
      </p:sp>
      <p:grpSp>
        <p:nvGrpSpPr>
          <p:cNvPr name="Group 8" id="8"/>
          <p:cNvGrpSpPr/>
          <p:nvPr/>
        </p:nvGrpSpPr>
        <p:grpSpPr>
          <a:xfrm rot="0">
            <a:off x="1266150" y="3405738"/>
            <a:ext cx="9371621" cy="2554832"/>
            <a:chOff x="0" y="0"/>
            <a:chExt cx="12495495" cy="3406443"/>
          </a:xfrm>
        </p:grpSpPr>
        <p:sp>
          <p:nvSpPr>
            <p:cNvPr name="TextBox 9" id="9"/>
            <p:cNvSpPr txBox="true"/>
            <p:nvPr/>
          </p:nvSpPr>
          <p:spPr>
            <a:xfrm rot="0">
              <a:off x="25609" y="-114300"/>
              <a:ext cx="12469886" cy="673947"/>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Business Understanding</a:t>
              </a:r>
            </a:p>
          </p:txBody>
        </p:sp>
        <p:sp>
          <p:nvSpPr>
            <p:cNvPr name="TextBox 10" id="10"/>
            <p:cNvSpPr txBox="true"/>
            <p:nvPr/>
          </p:nvSpPr>
          <p:spPr>
            <a:xfrm rot="0">
              <a:off x="0" y="693690"/>
              <a:ext cx="12469886" cy="2712752"/>
            </a:xfrm>
            <a:prstGeom prst="rect">
              <a:avLst/>
            </a:prstGeom>
          </p:spPr>
          <p:txBody>
            <a:bodyPr anchor="t" rtlCol="false" tIns="0" lIns="0" bIns="0" rIns="0">
              <a:spAutoFit/>
            </a:bodyPr>
            <a:lstStyle/>
            <a:p>
              <a:pPr>
                <a:lnSpc>
                  <a:spcPts val="4160"/>
                </a:lnSpc>
              </a:pPr>
              <a:r>
                <a:rPr lang="en-US" sz="2600">
                  <a:solidFill>
                    <a:srgbClr val="804F3B"/>
                  </a:solidFill>
                  <a:latin typeface="Radley"/>
                </a:rPr>
                <a:t>Memprediksi apakah adanya peningkatan jumlah </a:t>
              </a:r>
              <a:r>
                <a:rPr lang="en-US" sz="2600">
                  <a:solidFill>
                    <a:srgbClr val="804F3B"/>
                  </a:solidFill>
                  <a:latin typeface="Radley Italics"/>
                </a:rPr>
                <a:t>bike sharing</a:t>
              </a:r>
              <a:r>
                <a:rPr lang="en-US" sz="2600">
                  <a:solidFill>
                    <a:srgbClr val="804F3B"/>
                  </a:solidFill>
                  <a:latin typeface="Radley"/>
                </a:rPr>
                <a:t> saat hari libur dan </a:t>
              </a:r>
              <a:r>
                <a:rPr lang="en-US" sz="2600">
                  <a:solidFill>
                    <a:srgbClr val="804F3B"/>
                  </a:solidFill>
                  <a:latin typeface="Radley Italics"/>
                </a:rPr>
                <a:t>weekend </a:t>
              </a:r>
              <a:r>
                <a:rPr lang="en-US" sz="2600">
                  <a:solidFill>
                    <a:srgbClr val="804F3B"/>
                  </a:solidFill>
                  <a:latin typeface="Radley"/>
                </a:rPr>
                <a:t>berdasarkan pengolahan data indikator yang ada. Data diperoleh dari </a:t>
              </a:r>
              <a:r>
                <a:rPr lang="en-US" sz="2600">
                  <a:solidFill>
                    <a:srgbClr val="804F3B"/>
                  </a:solidFill>
                  <a:latin typeface="Radley Italics"/>
                </a:rPr>
                <a:t>Kaggle </a:t>
              </a:r>
              <a:r>
                <a:rPr lang="en-US" sz="2600">
                  <a:solidFill>
                    <a:srgbClr val="804F3B"/>
                  </a:solidFill>
                  <a:latin typeface="Radley"/>
                </a:rPr>
                <a:t>mengenai data </a:t>
              </a:r>
              <a:r>
                <a:rPr lang="en-US" sz="2600">
                  <a:solidFill>
                    <a:srgbClr val="804F3B"/>
                  </a:solidFill>
                  <a:latin typeface="Radley Italics"/>
                </a:rPr>
                <a:t>bike sharing</a:t>
              </a:r>
              <a:r>
                <a:rPr lang="en-US" sz="2600">
                  <a:solidFill>
                    <a:srgbClr val="804F3B"/>
                  </a:solidFill>
                  <a:latin typeface="Radley"/>
                </a:rPr>
                <a:t> di kota London tahun 2015-2016.</a:t>
              </a:r>
            </a:p>
          </p:txBody>
        </p:sp>
      </p:grpSp>
      <p:pic>
        <p:nvPicPr>
          <p:cNvPr name="Picture 11" id="11"/>
          <p:cNvPicPr>
            <a:picLocks noChangeAspect="true"/>
          </p:cNvPicPr>
          <p:nvPr/>
        </p:nvPicPr>
        <p:blipFill>
          <a:blip r:embed="rId4"/>
          <a:srcRect l="0" t="0" r="0" b="0"/>
          <a:stretch>
            <a:fillRect/>
          </a:stretch>
        </p:blipFill>
        <p:spPr>
          <a:xfrm flipH="false" flipV="false" rot="0">
            <a:off x="13691892" y="0"/>
            <a:ext cx="2731782" cy="1434186"/>
          </a:xfrm>
          <a:prstGeom prst="rect">
            <a:avLst/>
          </a:prstGeom>
        </p:spPr>
      </p:pic>
      <p:sp>
        <p:nvSpPr>
          <p:cNvPr name="TextBox 12" id="12"/>
          <p:cNvSpPr txBox="true"/>
          <p:nvPr/>
        </p:nvSpPr>
        <p:spPr>
          <a:xfrm rot="0">
            <a:off x="5176454" y="933450"/>
            <a:ext cx="6848808" cy="1668780"/>
          </a:xfrm>
          <a:prstGeom prst="rect">
            <a:avLst/>
          </a:prstGeom>
        </p:spPr>
        <p:txBody>
          <a:bodyPr anchor="t" rtlCol="false" tIns="0" lIns="0" bIns="0" rIns="0">
            <a:spAutoFit/>
          </a:bodyPr>
          <a:lstStyle/>
          <a:p>
            <a:pPr algn="ctr">
              <a:lnSpc>
                <a:spcPts val="6719"/>
              </a:lnSpc>
            </a:pPr>
            <a:r>
              <a:rPr lang="en-US" sz="4800">
                <a:solidFill>
                  <a:srgbClr val="804F3B"/>
                </a:solidFill>
                <a:latin typeface="Radley"/>
              </a:rPr>
              <a:t>METHODOLOGY</a:t>
            </a:r>
          </a:p>
          <a:p>
            <a:pPr algn="ctr">
              <a:lnSpc>
                <a:spcPts val="6719"/>
              </a:lnSpc>
            </a:pPr>
            <a:r>
              <a:rPr lang="en-US" sz="4800">
                <a:solidFill>
                  <a:srgbClr val="804F3B"/>
                </a:solidFill>
                <a:latin typeface="Radley"/>
              </a:rPr>
              <a:t>(CRISP-DM)</a:t>
            </a:r>
          </a:p>
        </p:txBody>
      </p:sp>
      <p:grpSp>
        <p:nvGrpSpPr>
          <p:cNvPr name="Group 13" id="13"/>
          <p:cNvGrpSpPr/>
          <p:nvPr/>
        </p:nvGrpSpPr>
        <p:grpSpPr>
          <a:xfrm rot="0">
            <a:off x="1266150" y="6647137"/>
            <a:ext cx="7820609" cy="2135244"/>
            <a:chOff x="0" y="0"/>
            <a:chExt cx="10427478" cy="2846992"/>
          </a:xfrm>
        </p:grpSpPr>
        <p:sp>
          <p:nvSpPr>
            <p:cNvPr name="TextBox 14" id="14"/>
            <p:cNvSpPr txBox="true"/>
            <p:nvPr/>
          </p:nvSpPr>
          <p:spPr>
            <a:xfrm rot="0">
              <a:off x="21370" y="-114300"/>
              <a:ext cx="10406108" cy="673898"/>
            </a:xfrm>
            <a:prstGeom prst="rect">
              <a:avLst/>
            </a:prstGeom>
          </p:spPr>
          <p:txBody>
            <a:bodyPr anchor="t" rtlCol="false" tIns="0" lIns="0" bIns="0" rIns="0">
              <a:spAutoFit/>
            </a:bodyPr>
            <a:lstStyle/>
            <a:p>
              <a:pPr>
                <a:lnSpc>
                  <a:spcPts val="4479"/>
                </a:lnSpc>
              </a:pPr>
              <a:r>
                <a:rPr lang="en-US" sz="2799">
                  <a:solidFill>
                    <a:srgbClr val="804F3B"/>
                  </a:solidFill>
                  <a:latin typeface="Raleway Bold"/>
                </a:rPr>
                <a:t>Data Understanding</a:t>
              </a:r>
            </a:p>
          </p:txBody>
        </p:sp>
        <p:sp>
          <p:nvSpPr>
            <p:cNvPr name="TextBox 15" id="15"/>
            <p:cNvSpPr txBox="true"/>
            <p:nvPr/>
          </p:nvSpPr>
          <p:spPr>
            <a:xfrm rot="0">
              <a:off x="0" y="684116"/>
              <a:ext cx="10406108" cy="2162875"/>
            </a:xfrm>
            <a:prstGeom prst="rect">
              <a:avLst/>
            </a:prstGeom>
          </p:spPr>
          <p:txBody>
            <a:bodyPr anchor="t" rtlCol="false" tIns="0" lIns="0" bIns="0" rIns="0">
              <a:spAutoFit/>
            </a:bodyPr>
            <a:lstStyle/>
            <a:p>
              <a:pPr>
                <a:lnSpc>
                  <a:spcPts val="4479"/>
                </a:lnSpc>
              </a:pPr>
              <a:r>
                <a:rPr lang="en-US" sz="2799">
                  <a:solidFill>
                    <a:srgbClr val="804F3B"/>
                  </a:solidFill>
                  <a:latin typeface="Radley Bold"/>
                </a:rPr>
                <a:t>Data berisi 17.415 </a:t>
              </a:r>
              <a:r>
                <a:rPr lang="en-US" sz="2799">
                  <a:solidFill>
                    <a:srgbClr val="804F3B"/>
                  </a:solidFill>
                  <a:latin typeface="Radley Bold Italics"/>
                </a:rPr>
                <a:t>record </a:t>
              </a:r>
              <a:r>
                <a:rPr lang="en-US" sz="2799">
                  <a:solidFill>
                    <a:srgbClr val="804F3B"/>
                  </a:solidFill>
                  <a:latin typeface="Radley Bold"/>
                </a:rPr>
                <a:t>dengan 10 kolom, dengan tipe data decimal/float (8), integer (1), dan datetime (1).</a:t>
              </a:r>
            </a:p>
          </p:txBody>
        </p:sp>
      </p:grpSp>
      <p:sp>
        <p:nvSpPr>
          <p:cNvPr name="TextBox 16" id="16"/>
          <p:cNvSpPr txBox="true"/>
          <p:nvPr/>
        </p:nvSpPr>
        <p:spPr>
          <a:xfrm rot="5400000">
            <a:off x="15839690" y="7840746"/>
            <a:ext cx="3397028" cy="316230"/>
          </a:xfrm>
          <a:prstGeom prst="rect">
            <a:avLst/>
          </a:prstGeom>
        </p:spPr>
        <p:txBody>
          <a:bodyPr anchor="t" rtlCol="false" tIns="0" lIns="0" bIns="0" rIns="0">
            <a:spAutoFit/>
          </a:bodyPr>
          <a:lstStyle/>
          <a:p>
            <a:pPr algn="r">
              <a:lnSpc>
                <a:spcPts val="2520"/>
              </a:lnSpc>
            </a:pPr>
            <a:r>
              <a:rPr lang="en-US" sz="1800">
                <a:solidFill>
                  <a:srgbClr val="804F3B"/>
                </a:solidFill>
                <a:latin typeface="Raleway"/>
              </a:rPr>
              <a:t>IS411 Data Modelling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DAFT_Ix_pg8</dc:identifier>
  <dcterms:modified xsi:type="dcterms:W3CDTF">2011-08-01T06:04:30Z</dcterms:modified>
  <cp:revision>1</cp:revision>
  <dc:title>London Bike Sharing Holiday/Weekend Demand Prediction</dc:title>
</cp:coreProperties>
</file>